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2" r:id="rId1"/>
    <p:sldMasterId id="2147483714" r:id="rId2"/>
    <p:sldMasterId id="2147483715" r:id="rId3"/>
  </p:sldMasterIdLst>
  <p:notesMasterIdLst>
    <p:notesMasterId r:id="rId25"/>
  </p:notesMasterIdLst>
  <p:sldIdLst>
    <p:sldId id="264" r:id="rId4"/>
    <p:sldId id="315" r:id="rId5"/>
    <p:sldId id="321" r:id="rId6"/>
    <p:sldId id="324" r:id="rId7"/>
    <p:sldId id="348" r:id="rId8"/>
    <p:sldId id="326" r:id="rId9"/>
    <p:sldId id="327" r:id="rId10"/>
    <p:sldId id="332" r:id="rId11"/>
    <p:sldId id="336" r:id="rId12"/>
    <p:sldId id="339" r:id="rId13"/>
    <p:sldId id="341" r:id="rId14"/>
    <p:sldId id="351" r:id="rId15"/>
    <p:sldId id="346" r:id="rId16"/>
    <p:sldId id="299" r:id="rId17"/>
    <p:sldId id="301" r:id="rId18"/>
    <p:sldId id="302" r:id="rId19"/>
    <p:sldId id="304" r:id="rId20"/>
    <p:sldId id="306" r:id="rId21"/>
    <p:sldId id="308" r:id="rId22"/>
    <p:sldId id="312" r:id="rId23"/>
    <p:sldId id="313" r:id="rId24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6"/>
      <p:bold r:id="rId27"/>
      <p:italic r:id="rId28"/>
      <p:boldItalic r:id="rId29"/>
    </p:embeddedFont>
    <p:embeddedFont>
      <p:font typeface="Montserrat Light" panose="00000400000000000000" pitchFamily="2" charset="0"/>
      <p:regular r:id="rId30"/>
      <p:bold r:id="rId31"/>
      <p:italic r:id="rId32"/>
      <p:boldItalic r:id="rId33"/>
    </p:embeddedFont>
    <p:embeddedFont>
      <p:font typeface="Montserrat Medium" panose="00000600000000000000" pitchFamily="2" charset="0"/>
      <p:regular r:id="rId34"/>
      <p:bold r:id="rId35"/>
      <p:italic r:id="rId36"/>
      <p:boldItalic r:id="rId37"/>
    </p:embeddedFont>
    <p:embeddedFont>
      <p:font typeface="Montserrat SemiBold" panose="00000700000000000000" pitchFamily="2" charset="0"/>
      <p:regular r:id="rId38"/>
      <p:bold r:id="rId39"/>
      <p:italic r:id="rId40"/>
      <p:boldItalic r:id="rId41"/>
    </p:embeddedFont>
    <p:embeddedFont>
      <p:font typeface="Trebuchet MS" panose="020B0603020202020204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19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8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4.fntdata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22d738f82c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22d738f82c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1235e8c0f3c_0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246" name="Google Shape;1246;g1235e8c0f3c_0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26786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1235e8c0f3c_0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246" name="Google Shape;1246;g1235e8c0f3c_0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98820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1235e8c0f3c_0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246" name="Google Shape;1246;g1235e8c0f3c_0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63525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1235e8c0f3c_0_9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61" name="Google Shape;1261;g1235e8c0f3c_0_9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65493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1235e8c0f3c_0_1085:notes"/>
          <p:cNvSpPr txBox="1">
            <a:spLocks noGrp="1"/>
          </p:cNvSpPr>
          <p:nvPr>
            <p:ph type="body" idx="1"/>
          </p:nvPr>
        </p:nvSpPr>
        <p:spPr>
          <a:xfrm>
            <a:off x="514350" y="5791200"/>
            <a:ext cx="41148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31" name="Google Shape;1331;g1235e8c0f3c_0_1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492250" y="914400"/>
            <a:ext cx="8128000" cy="457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123654e58da_0_512:notes"/>
          <p:cNvSpPr txBox="1">
            <a:spLocks noGrp="1"/>
          </p:cNvSpPr>
          <p:nvPr>
            <p:ph type="body" idx="1"/>
          </p:nvPr>
        </p:nvSpPr>
        <p:spPr>
          <a:xfrm>
            <a:off x="514350" y="5791200"/>
            <a:ext cx="41148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4" name="Google Shape;1464;g123654e58da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492250" y="914400"/>
            <a:ext cx="8128000" cy="457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1232f43de76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1232f43de76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1235e8c0f3c_0_10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02" name="Google Shape;1502;g1235e8c0f3c_0_10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1235e8c0f3c_0_1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15" name="Google Shape;1515;g1235e8c0f3c_0_1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235e8c0f3c_0_1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29" name="Google Shape;1529;g1235e8c0f3c_0_1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235e8c0f3c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744" name="Google Shape;744;g1235e8c0f3c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142764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1235e8c0f3c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55" name="Google Shape;1555;g1235e8c0f3c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1232f43de76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1232f43de76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999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1235e8c0f3c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89" name="Google Shape;789;g1235e8c0f3c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8097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1235e8c0f3c_0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16" name="Google Shape;816;g1235e8c0f3c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24087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1235e6b3959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0" name="Google Shape;850;g1235e6b3959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28962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1235e8c0f3c_0_8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6" name="Google Shape;876;g1235e8c0f3c_0_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1262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1235e8c0f3c_0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979" name="Google Shape;979;g1235e8c0f3c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0859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1235e8c0f3c_0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147" name="Google Shape;1147;g1235e8c0f3c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4485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1235e8c0f3c_0_7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232" name="Google Shape;1232;g1235e8c0f3c_0_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00673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www.run.ai" TargetMode="External"/><Relationship Id="rId7" Type="http://schemas.openxmlformats.org/officeDocument/2006/relationships/image" Target="../media/image7.png"/><Relationship Id="rId2" Type="http://schemas.openxmlformats.org/officeDocument/2006/relationships/hyperlink" Target="mailto:info@run.ai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www.run.ai" TargetMode="External"/><Relationship Id="rId7" Type="http://schemas.openxmlformats.org/officeDocument/2006/relationships/image" Target="../media/image7.png"/><Relationship Id="rId2" Type="http://schemas.openxmlformats.org/officeDocument/2006/relationships/hyperlink" Target="mailto:info@run.ai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ple Logos or Graphs (white background)">
  <p:cSld name="Multiple Logos or Graphs (white background)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53" name="Google Shape;53;p13"/>
          <p:cNvGrpSpPr/>
          <p:nvPr/>
        </p:nvGrpSpPr>
        <p:grpSpPr>
          <a:xfrm>
            <a:off x="8686776" y="4638568"/>
            <a:ext cx="471924" cy="242707"/>
            <a:chOff x="8567826" y="4638568"/>
            <a:chExt cx="471924" cy="242707"/>
          </a:xfrm>
        </p:grpSpPr>
        <p:sp>
          <p:nvSpPr>
            <p:cNvPr id="54" name="Google Shape;54;p13"/>
            <p:cNvSpPr/>
            <p:nvPr/>
          </p:nvSpPr>
          <p:spPr>
            <a:xfrm>
              <a:off x="8681250" y="4638575"/>
              <a:ext cx="358500" cy="242700"/>
            </a:xfrm>
            <a:prstGeom prst="rect">
              <a:avLst/>
            </a:prstGeom>
            <a:solidFill>
              <a:srgbClr val="0026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13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rgbClr val="DF1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1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Image Bleed">
  <p:cSld name="CUSTOM_2_1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>
            <a:spLocks noGrp="1"/>
          </p:cNvSpPr>
          <p:nvPr>
            <p:ph type="pic" idx="2"/>
          </p:nvPr>
        </p:nvSpPr>
        <p:spPr>
          <a:xfrm>
            <a:off x="-4500" y="0"/>
            <a:ext cx="9153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TITLE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/>
          <p:nvPr/>
        </p:nvSpPr>
        <p:spPr>
          <a:xfrm>
            <a:off x="-35300" y="-35300"/>
            <a:ext cx="92088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highlight>
                  <a:srgbClr val="00263E"/>
                </a:highlight>
                <a:latin typeface="Arial"/>
                <a:ea typeface="Arial"/>
                <a:cs typeface="Arial"/>
                <a:sym typeface="Arial"/>
              </a:rPr>
              <a:t>          </a:t>
            </a:r>
            <a:endParaRPr sz="1400" b="0" i="0" u="none" strike="noStrike" cap="none">
              <a:solidFill>
                <a:srgbClr val="000000"/>
              </a:solidFill>
              <a:highlight>
                <a:srgbClr val="00263E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58574" y="355675"/>
            <a:ext cx="411575" cy="2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02075" y="1833775"/>
            <a:ext cx="1468239" cy="148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7025" y="1878406"/>
            <a:ext cx="3359532" cy="13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295192" y="295362"/>
            <a:ext cx="1433450" cy="14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287018" y="3424388"/>
            <a:ext cx="1409387" cy="143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10800" y="3442875"/>
            <a:ext cx="3359532" cy="13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910800" y="313937"/>
            <a:ext cx="3359532" cy="139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ple Logos or Graphs (white background)">
  <p:cSld name="CUSTOM_3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6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45" name="Google Shape;245;p36"/>
          <p:cNvGrpSpPr/>
          <p:nvPr/>
        </p:nvGrpSpPr>
        <p:grpSpPr>
          <a:xfrm>
            <a:off x="8686776" y="4638568"/>
            <a:ext cx="471924" cy="242707"/>
            <a:chOff x="8567826" y="4638568"/>
            <a:chExt cx="471924" cy="242707"/>
          </a:xfrm>
        </p:grpSpPr>
        <p:sp>
          <p:nvSpPr>
            <p:cNvPr id="246" name="Google Shape;246;p36"/>
            <p:cNvSpPr/>
            <p:nvPr/>
          </p:nvSpPr>
          <p:spPr>
            <a:xfrm>
              <a:off x="8681250" y="4638575"/>
              <a:ext cx="358500" cy="242700"/>
            </a:xfrm>
            <a:prstGeom prst="rect">
              <a:avLst/>
            </a:prstGeom>
            <a:solidFill>
              <a:srgbClr val="0026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36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rgbClr val="DF1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8" name="Google Shape;248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 Mode Slide">
  <p:cSld name="CUSTOM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/>
          <p:nvPr/>
        </p:nvSpPr>
        <p:spPr>
          <a:xfrm>
            <a:off x="-40300" y="-35300"/>
            <a:ext cx="92139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263E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CUSTOM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8"/>
          <p:cNvSpPr/>
          <p:nvPr/>
        </p:nvSpPr>
        <p:spPr>
          <a:xfrm>
            <a:off x="-33575" y="-35300"/>
            <a:ext cx="92070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8"/>
          <p:cNvSpPr txBox="1"/>
          <p:nvPr/>
        </p:nvSpPr>
        <p:spPr>
          <a:xfrm>
            <a:off x="489200" y="4566025"/>
            <a:ext cx="1881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2"/>
                </a:solidFill>
                <a:uFill>
                  <a:noFill/>
                </a:uFill>
                <a:latin typeface="Montserrat SemiBold"/>
                <a:ea typeface="Montserrat SemiBold"/>
                <a:cs typeface="Montserrat SemiBold"/>
                <a:sym typeface="Montserrat SemiBol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info@run.ai</a:t>
            </a:r>
            <a:r>
              <a:rPr lang="en" sz="1000" b="0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|</a:t>
            </a:r>
            <a:r>
              <a:rPr lang="en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chemeClr val="dk2"/>
                </a:solidFill>
                <a:uFill>
                  <a:noFill/>
                </a:uFill>
                <a:latin typeface="Montserrat SemiBold"/>
                <a:ea typeface="Montserrat SemiBold"/>
                <a:cs typeface="Montserrat SemiBold"/>
                <a:sym typeface="Montserrat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www.run.ai</a:t>
            </a:r>
            <a:endParaRPr sz="1000" b="0" i="0" u="none" strike="noStrike" cap="none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255" name="Google Shape;255;p38"/>
          <p:cNvGrpSpPr/>
          <p:nvPr/>
        </p:nvGrpSpPr>
        <p:grpSpPr>
          <a:xfrm>
            <a:off x="3860944" y="295362"/>
            <a:ext cx="4983314" cy="4562301"/>
            <a:chOff x="287019" y="295362"/>
            <a:chExt cx="4983314" cy="4562301"/>
          </a:xfrm>
        </p:grpSpPr>
        <p:pic>
          <p:nvPicPr>
            <p:cNvPr id="256" name="Google Shape;256;p3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287036" y="1833775"/>
              <a:ext cx="1468239" cy="14856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7" name="Google Shape;257;p38"/>
            <p:cNvGrpSpPr/>
            <p:nvPr/>
          </p:nvGrpSpPr>
          <p:grpSpPr>
            <a:xfrm flipH="1">
              <a:off x="287019" y="295362"/>
              <a:ext cx="4983314" cy="4562301"/>
              <a:chOff x="287018" y="295362"/>
              <a:chExt cx="4983314" cy="4562301"/>
            </a:xfrm>
          </p:grpSpPr>
          <p:pic>
            <p:nvPicPr>
              <p:cNvPr id="258" name="Google Shape;258;p38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flipH="1">
                <a:off x="295192" y="295362"/>
                <a:ext cx="1433450" cy="1433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" name="Google Shape;259;p38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 flipH="1">
                <a:off x="287018" y="3424388"/>
                <a:ext cx="1409387" cy="14332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0" name="Google Shape;260;p38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1910800" y="3442875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1" name="Google Shape;261;p38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287025" y="1878406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2" name="Google Shape;262;p38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1910800" y="313937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63" name="Google Shape;263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with Content" type="twoColTx">
  <p:cSld name="TITLE_AND_TWO_COLUMNS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/>
          <p:nvPr/>
        </p:nvSpPr>
        <p:spPr>
          <a:xfrm>
            <a:off x="0" y="0"/>
            <a:ext cx="91587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6" name="Google Shape;266;p39"/>
          <p:cNvGrpSpPr/>
          <p:nvPr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267" name="Google Shape;267;p39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9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9" name="Google Shape;269;p3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0" name="Google Shape;270;p39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Medium"/>
              <a:buNone/>
              <a:defRPr sz="2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39"/>
          <p:cNvSpPr txBox="1">
            <a:spLocks noGrp="1"/>
          </p:cNvSpPr>
          <p:nvPr>
            <p:ph type="body" idx="1"/>
          </p:nvPr>
        </p:nvSpPr>
        <p:spPr>
          <a:xfrm>
            <a:off x="489525" y="1057750"/>
            <a:ext cx="81813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 sz="16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2" name="Google Shape;272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 with Logo">
  <p:cSld name="CUSTOM_2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40"/>
          <p:cNvSpPr/>
          <p:nvPr/>
        </p:nvSpPr>
        <p:spPr>
          <a:xfrm>
            <a:off x="7294100" y="420575"/>
            <a:ext cx="1380300" cy="1380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6" name="Google Shape;276;p40"/>
          <p:cNvGrpSpPr/>
          <p:nvPr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277" name="Google Shape;277;p40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40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9" name="Google Shape;279;p40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0" name="Google Shape;280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 Half Page">
  <p:cSld name="CUSTOM_1_1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1"/>
          <p:cNvSpPr>
            <a:spLocks noGrp="1"/>
          </p:cNvSpPr>
          <p:nvPr>
            <p:ph type="pic" idx="2"/>
          </p:nvPr>
        </p:nvSpPr>
        <p:spPr>
          <a:xfrm>
            <a:off x="5236700" y="-8975"/>
            <a:ext cx="39162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83" name="Google Shape;283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Body" type="titleOnly">
  <p:cSld name="TITLE_ONLY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2"/>
          <p:cNvSpPr/>
          <p:nvPr/>
        </p:nvSpPr>
        <p:spPr>
          <a:xfrm>
            <a:off x="0" y="0"/>
            <a:ext cx="91587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42"/>
          <p:cNvSpPr/>
          <p:nvPr/>
        </p:nvSpPr>
        <p:spPr>
          <a:xfrm rot="10800000" flipH="1">
            <a:off x="-5625" y="1126800"/>
            <a:ext cx="9164400" cy="40287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7" name="Google Shape;287;p42"/>
          <p:cNvGrpSpPr/>
          <p:nvPr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288" name="Google Shape;288;p42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42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0" name="Google Shape;290;p4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1" name="Google Shape;291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Headline">
  <p:cSld name="ONE_COLUMN_TEXT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3"/>
          <p:cNvSpPr/>
          <p:nvPr/>
        </p:nvSpPr>
        <p:spPr>
          <a:xfrm>
            <a:off x="0" y="0"/>
            <a:ext cx="9158700" cy="15363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4" name="Google Shape;294;p43"/>
          <p:cNvGrpSpPr/>
          <p:nvPr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295" name="Google Shape;295;p43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43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7" name="Google Shape;297;p4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8" name="Google Shape;298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Page with Image">
  <p:cSld name="CUSTOM_1_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/>
          <p:cNvSpPr/>
          <p:nvPr/>
        </p:nvSpPr>
        <p:spPr>
          <a:xfrm>
            <a:off x="0" y="-7100"/>
            <a:ext cx="9151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5"/>
          <p:cNvSpPr>
            <a:spLocks noGrp="1"/>
          </p:cNvSpPr>
          <p:nvPr>
            <p:ph type="pic" idx="2"/>
          </p:nvPr>
        </p:nvSpPr>
        <p:spPr>
          <a:xfrm>
            <a:off x="5236700" y="-8975"/>
            <a:ext cx="3916200" cy="5204100"/>
          </a:xfrm>
          <a:prstGeom prst="rect">
            <a:avLst/>
          </a:prstGeom>
          <a:noFill/>
          <a:ln>
            <a:noFill/>
          </a:ln>
        </p:spPr>
      </p:sp>
      <p:sp>
        <p:nvSpPr>
          <p:cNvPr id="305" name="Google Shape;305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s Toolkit">
  <p:cSld name="CUSTOM_4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6"/>
          <p:cNvSpPr txBox="1">
            <a:spLocks noGrp="1"/>
          </p:cNvSpPr>
          <p:nvPr>
            <p:ph type="title"/>
          </p:nvPr>
        </p:nvSpPr>
        <p:spPr>
          <a:xfrm>
            <a:off x="493100" y="32722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08" name="Google Shape;308;p46"/>
          <p:cNvGrpSpPr/>
          <p:nvPr/>
        </p:nvGrpSpPr>
        <p:grpSpPr>
          <a:xfrm>
            <a:off x="594963" y="884925"/>
            <a:ext cx="7954075" cy="572100"/>
            <a:chOff x="594963" y="1082250"/>
            <a:chExt cx="7954075" cy="572100"/>
          </a:xfrm>
        </p:grpSpPr>
        <p:sp>
          <p:nvSpPr>
            <p:cNvPr id="309" name="Google Shape;309;p46"/>
            <p:cNvSpPr/>
            <p:nvPr/>
          </p:nvSpPr>
          <p:spPr>
            <a:xfrm>
              <a:off x="594963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46"/>
            <p:cNvSpPr/>
            <p:nvPr/>
          </p:nvSpPr>
          <p:spPr>
            <a:xfrm>
              <a:off x="1266051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46"/>
            <p:cNvSpPr/>
            <p:nvPr/>
          </p:nvSpPr>
          <p:spPr>
            <a:xfrm>
              <a:off x="1937140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46"/>
            <p:cNvSpPr/>
            <p:nvPr/>
          </p:nvSpPr>
          <p:spPr>
            <a:xfrm>
              <a:off x="2608228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46"/>
            <p:cNvSpPr/>
            <p:nvPr/>
          </p:nvSpPr>
          <p:spPr>
            <a:xfrm>
              <a:off x="3279317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46"/>
            <p:cNvSpPr/>
            <p:nvPr/>
          </p:nvSpPr>
          <p:spPr>
            <a:xfrm>
              <a:off x="3950406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46"/>
            <p:cNvSpPr/>
            <p:nvPr/>
          </p:nvSpPr>
          <p:spPr>
            <a:xfrm>
              <a:off x="4621494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46"/>
            <p:cNvSpPr/>
            <p:nvPr/>
          </p:nvSpPr>
          <p:spPr>
            <a:xfrm>
              <a:off x="5292583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46"/>
            <p:cNvSpPr/>
            <p:nvPr/>
          </p:nvSpPr>
          <p:spPr>
            <a:xfrm>
              <a:off x="5963672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46"/>
            <p:cNvSpPr/>
            <p:nvPr/>
          </p:nvSpPr>
          <p:spPr>
            <a:xfrm>
              <a:off x="6634760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46"/>
            <p:cNvSpPr/>
            <p:nvPr/>
          </p:nvSpPr>
          <p:spPr>
            <a:xfrm>
              <a:off x="7305849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46"/>
            <p:cNvSpPr/>
            <p:nvPr/>
          </p:nvSpPr>
          <p:spPr>
            <a:xfrm>
              <a:off x="7976938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1" name="Google Shape;321;p46"/>
          <p:cNvGrpSpPr/>
          <p:nvPr/>
        </p:nvGrpSpPr>
        <p:grpSpPr>
          <a:xfrm>
            <a:off x="594963" y="1926417"/>
            <a:ext cx="7954075" cy="572100"/>
            <a:chOff x="594963" y="1082250"/>
            <a:chExt cx="7954075" cy="572100"/>
          </a:xfrm>
        </p:grpSpPr>
        <p:sp>
          <p:nvSpPr>
            <p:cNvPr id="322" name="Google Shape;322;p46"/>
            <p:cNvSpPr/>
            <p:nvPr/>
          </p:nvSpPr>
          <p:spPr>
            <a:xfrm>
              <a:off x="594963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46"/>
            <p:cNvSpPr/>
            <p:nvPr/>
          </p:nvSpPr>
          <p:spPr>
            <a:xfrm>
              <a:off x="1266051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46"/>
            <p:cNvSpPr/>
            <p:nvPr/>
          </p:nvSpPr>
          <p:spPr>
            <a:xfrm>
              <a:off x="1937140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46"/>
            <p:cNvSpPr/>
            <p:nvPr/>
          </p:nvSpPr>
          <p:spPr>
            <a:xfrm>
              <a:off x="2608228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46"/>
            <p:cNvSpPr/>
            <p:nvPr/>
          </p:nvSpPr>
          <p:spPr>
            <a:xfrm>
              <a:off x="3279317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46"/>
            <p:cNvSpPr/>
            <p:nvPr/>
          </p:nvSpPr>
          <p:spPr>
            <a:xfrm>
              <a:off x="3950406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46"/>
            <p:cNvSpPr/>
            <p:nvPr/>
          </p:nvSpPr>
          <p:spPr>
            <a:xfrm>
              <a:off x="4621494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46"/>
            <p:cNvSpPr/>
            <p:nvPr/>
          </p:nvSpPr>
          <p:spPr>
            <a:xfrm>
              <a:off x="5292583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46"/>
            <p:cNvSpPr/>
            <p:nvPr/>
          </p:nvSpPr>
          <p:spPr>
            <a:xfrm>
              <a:off x="5963672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46"/>
            <p:cNvSpPr/>
            <p:nvPr/>
          </p:nvSpPr>
          <p:spPr>
            <a:xfrm>
              <a:off x="6634760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46"/>
            <p:cNvSpPr/>
            <p:nvPr/>
          </p:nvSpPr>
          <p:spPr>
            <a:xfrm>
              <a:off x="7305849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46"/>
            <p:cNvSpPr/>
            <p:nvPr/>
          </p:nvSpPr>
          <p:spPr>
            <a:xfrm>
              <a:off x="7976938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4" name="Google Shape;334;p46"/>
          <p:cNvGrpSpPr/>
          <p:nvPr/>
        </p:nvGrpSpPr>
        <p:grpSpPr>
          <a:xfrm>
            <a:off x="594963" y="2967908"/>
            <a:ext cx="7954075" cy="572100"/>
            <a:chOff x="594963" y="1082250"/>
            <a:chExt cx="7954075" cy="572100"/>
          </a:xfrm>
        </p:grpSpPr>
        <p:sp>
          <p:nvSpPr>
            <p:cNvPr id="335" name="Google Shape;335;p46"/>
            <p:cNvSpPr/>
            <p:nvPr/>
          </p:nvSpPr>
          <p:spPr>
            <a:xfrm>
              <a:off x="594963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46"/>
            <p:cNvSpPr/>
            <p:nvPr/>
          </p:nvSpPr>
          <p:spPr>
            <a:xfrm>
              <a:off x="1266051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46"/>
            <p:cNvSpPr/>
            <p:nvPr/>
          </p:nvSpPr>
          <p:spPr>
            <a:xfrm>
              <a:off x="1937140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46"/>
            <p:cNvSpPr/>
            <p:nvPr/>
          </p:nvSpPr>
          <p:spPr>
            <a:xfrm>
              <a:off x="2608228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46"/>
            <p:cNvSpPr/>
            <p:nvPr/>
          </p:nvSpPr>
          <p:spPr>
            <a:xfrm>
              <a:off x="3279317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46"/>
            <p:cNvSpPr/>
            <p:nvPr/>
          </p:nvSpPr>
          <p:spPr>
            <a:xfrm>
              <a:off x="3950406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46"/>
            <p:cNvSpPr/>
            <p:nvPr/>
          </p:nvSpPr>
          <p:spPr>
            <a:xfrm>
              <a:off x="4621494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46"/>
            <p:cNvSpPr/>
            <p:nvPr/>
          </p:nvSpPr>
          <p:spPr>
            <a:xfrm>
              <a:off x="5292583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46"/>
            <p:cNvSpPr/>
            <p:nvPr/>
          </p:nvSpPr>
          <p:spPr>
            <a:xfrm>
              <a:off x="5963672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46"/>
            <p:cNvSpPr/>
            <p:nvPr/>
          </p:nvSpPr>
          <p:spPr>
            <a:xfrm>
              <a:off x="6634760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46"/>
            <p:cNvSpPr/>
            <p:nvPr/>
          </p:nvSpPr>
          <p:spPr>
            <a:xfrm>
              <a:off x="7305849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46"/>
            <p:cNvSpPr/>
            <p:nvPr/>
          </p:nvSpPr>
          <p:spPr>
            <a:xfrm>
              <a:off x="7976938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7" name="Google Shape;347;p46"/>
          <p:cNvGrpSpPr/>
          <p:nvPr/>
        </p:nvGrpSpPr>
        <p:grpSpPr>
          <a:xfrm>
            <a:off x="594963" y="4009400"/>
            <a:ext cx="7954075" cy="572100"/>
            <a:chOff x="594963" y="1082250"/>
            <a:chExt cx="7954075" cy="572100"/>
          </a:xfrm>
        </p:grpSpPr>
        <p:sp>
          <p:nvSpPr>
            <p:cNvPr id="348" name="Google Shape;348;p46"/>
            <p:cNvSpPr/>
            <p:nvPr/>
          </p:nvSpPr>
          <p:spPr>
            <a:xfrm>
              <a:off x="594963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46"/>
            <p:cNvSpPr/>
            <p:nvPr/>
          </p:nvSpPr>
          <p:spPr>
            <a:xfrm>
              <a:off x="1266051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46"/>
            <p:cNvSpPr/>
            <p:nvPr/>
          </p:nvSpPr>
          <p:spPr>
            <a:xfrm>
              <a:off x="1937140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46"/>
            <p:cNvSpPr/>
            <p:nvPr/>
          </p:nvSpPr>
          <p:spPr>
            <a:xfrm>
              <a:off x="2608228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46"/>
            <p:cNvSpPr/>
            <p:nvPr/>
          </p:nvSpPr>
          <p:spPr>
            <a:xfrm>
              <a:off x="3279317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46"/>
            <p:cNvSpPr/>
            <p:nvPr/>
          </p:nvSpPr>
          <p:spPr>
            <a:xfrm>
              <a:off x="3950406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46"/>
            <p:cNvSpPr/>
            <p:nvPr/>
          </p:nvSpPr>
          <p:spPr>
            <a:xfrm>
              <a:off x="4621494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46"/>
            <p:cNvSpPr/>
            <p:nvPr/>
          </p:nvSpPr>
          <p:spPr>
            <a:xfrm>
              <a:off x="5292583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46"/>
            <p:cNvSpPr/>
            <p:nvPr/>
          </p:nvSpPr>
          <p:spPr>
            <a:xfrm>
              <a:off x="5963672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46"/>
            <p:cNvSpPr/>
            <p:nvPr/>
          </p:nvSpPr>
          <p:spPr>
            <a:xfrm>
              <a:off x="6634760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46"/>
            <p:cNvSpPr/>
            <p:nvPr/>
          </p:nvSpPr>
          <p:spPr>
            <a:xfrm>
              <a:off x="7305849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46"/>
            <p:cNvSpPr/>
            <p:nvPr/>
          </p:nvSpPr>
          <p:spPr>
            <a:xfrm>
              <a:off x="7976938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0" name="Google Shape;360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_ICON_Title, Subtitle, and Content">
  <p:cSld name="BULLET_ICON_Title, Subtitle, and Content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7"/>
          <p:cNvSpPr txBox="1">
            <a:spLocks noGrp="1"/>
          </p:cNvSpPr>
          <p:nvPr>
            <p:ph type="title"/>
          </p:nvPr>
        </p:nvSpPr>
        <p:spPr>
          <a:xfrm>
            <a:off x="415290" y="434340"/>
            <a:ext cx="8313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47"/>
          <p:cNvSpPr txBox="1">
            <a:spLocks noGrp="1"/>
          </p:cNvSpPr>
          <p:nvPr>
            <p:ph type="body" idx="1"/>
          </p:nvPr>
        </p:nvSpPr>
        <p:spPr>
          <a:xfrm>
            <a:off x="430625" y="1752529"/>
            <a:ext cx="8290500" cy="30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marL="457200" lvl="0" indent="-2857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rebuchet MS"/>
              <a:buChar char="•"/>
              <a:defRPr sz="1200">
                <a:solidFill>
                  <a:schemeClr val="accent4"/>
                </a:solidFill>
              </a:defRPr>
            </a:lvl1pPr>
            <a:lvl2pPr marL="914400" lvl="1" indent="-279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rebuchet MS"/>
              <a:buChar char="•"/>
              <a:defRPr sz="1000">
                <a:solidFill>
                  <a:schemeClr val="accent4"/>
                </a:solidFill>
              </a:defRPr>
            </a:lvl2pPr>
            <a:lvl3pPr marL="1371600" lvl="2" indent="-273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rebuchet MS"/>
              <a:buChar char="•"/>
              <a:defRPr sz="900">
                <a:solidFill>
                  <a:schemeClr val="accent4"/>
                </a:solidFill>
              </a:defRPr>
            </a:lvl3pPr>
            <a:lvl4pPr marL="1828800" lvl="3" indent="-2667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rebuchet MS"/>
              <a:buChar char="•"/>
              <a:defRPr sz="80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3365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6pPr>
            <a:lvl7pPr marL="3200400" lvl="6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/>
            </a:lvl7pPr>
            <a:lvl8pPr marL="3657600" lvl="7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/>
            </a:lvl8pPr>
            <a:lvl9pPr marL="4114800" lvl="8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64" name="Google Shape;364;p47"/>
          <p:cNvSpPr txBox="1">
            <a:spLocks noGrp="1"/>
          </p:cNvSpPr>
          <p:nvPr>
            <p:ph type="body" idx="2"/>
          </p:nvPr>
        </p:nvSpPr>
        <p:spPr>
          <a:xfrm>
            <a:off x="415290" y="906780"/>
            <a:ext cx="83136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Trebuchet MS"/>
              <a:buNone/>
              <a:defRPr sz="15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6pPr>
            <a:lvl7pPr marL="3200400" lvl="6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/>
            </a:lvl7pPr>
            <a:lvl8pPr marL="3657600" lvl="7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/>
            </a:lvl8pPr>
            <a:lvl9pPr marL="4114800" lvl="8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65" name="Google Shape;365;p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8"/>
          <p:cNvSpPr txBox="1">
            <a:spLocks noGrp="1"/>
          </p:cNvSpPr>
          <p:nvPr>
            <p:ph type="title"/>
          </p:nvPr>
        </p:nvSpPr>
        <p:spPr>
          <a:xfrm>
            <a:off x="415290" y="434340"/>
            <a:ext cx="83133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48"/>
          <p:cNvSpPr txBox="1">
            <a:spLocks noGrp="1"/>
          </p:cNvSpPr>
          <p:nvPr>
            <p:ph type="body" idx="1"/>
          </p:nvPr>
        </p:nvSpPr>
        <p:spPr>
          <a:xfrm>
            <a:off x="430625" y="1752529"/>
            <a:ext cx="8290500" cy="30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  <a:defRPr sz="1200">
                <a:solidFill>
                  <a:schemeClr val="accent4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None/>
              <a:defRPr sz="1000">
                <a:solidFill>
                  <a:schemeClr val="accent4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rebuchet MS"/>
              <a:buNone/>
              <a:defRPr sz="900">
                <a:solidFill>
                  <a:schemeClr val="accent4"/>
                </a:solidFill>
              </a:defRPr>
            </a:lvl3pPr>
            <a:lvl4pPr marL="1828800" lvl="3" indent="-3238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>
                <a:solidFill>
                  <a:schemeClr val="lt1"/>
                </a:solidFill>
              </a:defRPr>
            </a:lvl4pPr>
            <a:lvl5pPr marL="2286000" lvl="4" indent="-3365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■"/>
              <a:defRPr/>
            </a:lvl6pPr>
            <a:lvl7pPr marL="3200400" lvl="6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  <a:defRPr/>
            </a:lvl7pPr>
            <a:lvl8pPr marL="3657600" lvl="7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○"/>
              <a:defRPr/>
            </a:lvl8pPr>
            <a:lvl9pPr marL="4114800" lvl="8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369" name="Google Shape;369;p48"/>
          <p:cNvSpPr txBox="1">
            <a:spLocks noGrp="1"/>
          </p:cNvSpPr>
          <p:nvPr>
            <p:ph type="body" idx="2"/>
          </p:nvPr>
        </p:nvSpPr>
        <p:spPr>
          <a:xfrm>
            <a:off x="415290" y="906780"/>
            <a:ext cx="83133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Trebuchet MS"/>
              <a:buNone/>
              <a:defRPr sz="15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■"/>
              <a:defRPr/>
            </a:lvl6pPr>
            <a:lvl7pPr marL="3200400" lvl="6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  <a:defRPr/>
            </a:lvl7pPr>
            <a:lvl8pPr marL="3657600" lvl="7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○"/>
              <a:defRPr/>
            </a:lvl8pPr>
            <a:lvl9pPr marL="4114800" lvl="8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370" name="Google Shape;370;p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with CONFIDENTIAL">
  <p:cSld name="Title, Subtitle, and Content with CONFIDENTIAL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9"/>
          <p:cNvSpPr txBox="1">
            <a:spLocks noGrp="1"/>
          </p:cNvSpPr>
          <p:nvPr>
            <p:ph type="title"/>
          </p:nvPr>
        </p:nvSpPr>
        <p:spPr>
          <a:xfrm>
            <a:off x="415290" y="551022"/>
            <a:ext cx="8313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49"/>
          <p:cNvSpPr txBox="1">
            <a:spLocks noGrp="1"/>
          </p:cNvSpPr>
          <p:nvPr>
            <p:ph type="body" idx="1"/>
          </p:nvPr>
        </p:nvSpPr>
        <p:spPr>
          <a:xfrm>
            <a:off x="426720" y="1752529"/>
            <a:ext cx="8290500" cy="30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rebuchet MS"/>
              <a:buNone/>
              <a:defRPr sz="17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None/>
              <a:defRPr sz="15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None/>
              <a:defRPr sz="1300">
                <a:solidFill>
                  <a:schemeClr val="dk2"/>
                </a:solidFill>
              </a:defRPr>
            </a:lvl3pPr>
            <a:lvl4pPr marL="1828800" lvl="3" indent="-3238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>
                <a:solidFill>
                  <a:schemeClr val="lt1"/>
                </a:solidFill>
              </a:defRPr>
            </a:lvl4pPr>
            <a:lvl5pPr marL="2286000" lvl="4" indent="-3365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6pPr>
            <a:lvl7pPr marL="3200400" lvl="6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/>
            </a:lvl7pPr>
            <a:lvl8pPr marL="3657600" lvl="7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/>
            </a:lvl8pPr>
            <a:lvl9pPr marL="4114800" lvl="8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74" name="Google Shape;374;p49"/>
          <p:cNvSpPr txBox="1">
            <a:spLocks noGrp="1"/>
          </p:cNvSpPr>
          <p:nvPr>
            <p:ph type="body" idx="2"/>
          </p:nvPr>
        </p:nvSpPr>
        <p:spPr>
          <a:xfrm>
            <a:off x="415290" y="986111"/>
            <a:ext cx="83136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6pPr>
            <a:lvl7pPr marL="3200400" lvl="6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/>
            </a:lvl7pPr>
            <a:lvl8pPr marL="3657600" lvl="7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/>
            </a:lvl8pPr>
            <a:lvl9pPr marL="4114800" lvl="8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75" name="Google Shape;375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Only">
  <p:cSld name="Header Only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0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and Content">
  <p:cSld name="Header and Content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1"/>
          <p:cNvSpPr txBox="1">
            <a:spLocks noGrp="1"/>
          </p:cNvSpPr>
          <p:nvPr>
            <p:ph type="body" idx="1"/>
          </p:nvPr>
        </p:nvSpPr>
        <p:spPr>
          <a:xfrm>
            <a:off x="342900" y="932201"/>
            <a:ext cx="8458200" cy="3535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80" name="Google Shape;380;p51"/>
          <p:cNvSpPr txBox="1">
            <a:spLocks noGrp="1"/>
          </p:cNvSpPr>
          <p:nvPr>
            <p:ph type="title"/>
          </p:nvPr>
        </p:nvSpPr>
        <p:spPr>
          <a:xfrm>
            <a:off x="342900" y="291059"/>
            <a:ext cx="8458200" cy="622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TITLE_1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/>
          <p:nvPr/>
        </p:nvSpPr>
        <p:spPr>
          <a:xfrm>
            <a:off x="-35300" y="-35300"/>
            <a:ext cx="92088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263E"/>
                </a:highlight>
              </a:rPr>
              <a:t>          </a:t>
            </a:r>
            <a:endParaRPr>
              <a:highlight>
                <a:srgbClr val="00263E"/>
              </a:highlight>
            </a:endParaRPr>
          </a:p>
        </p:txBody>
      </p:sp>
      <p:pic>
        <p:nvPicPr>
          <p:cNvPr id="387" name="Google Shape;387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58574" y="355675"/>
            <a:ext cx="411575" cy="2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2075" y="1833775"/>
            <a:ext cx="1468239" cy="148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025" y="1878406"/>
            <a:ext cx="3359532" cy="13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95192" y="295362"/>
            <a:ext cx="1433450" cy="14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287018" y="3424388"/>
            <a:ext cx="1409387" cy="143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10800" y="3442875"/>
            <a:ext cx="3359532" cy="13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10800" y="313937"/>
            <a:ext cx="3359532" cy="139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Divider Slide" type="secHead">
  <p:cSld name="SECTION_HEADER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/>
          <p:nvPr/>
        </p:nvSpPr>
        <p:spPr>
          <a:xfrm>
            <a:off x="-35300" y="-35300"/>
            <a:ext cx="92088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263E"/>
              </a:highlight>
            </a:endParaRPr>
          </a:p>
        </p:txBody>
      </p:sp>
      <p:pic>
        <p:nvPicPr>
          <p:cNvPr id="396" name="Google Shape;396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43050" y="-95100"/>
            <a:ext cx="5341073" cy="53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4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98" name="Google Shape;398;p54"/>
          <p:cNvGrpSpPr/>
          <p:nvPr/>
        </p:nvGrpSpPr>
        <p:grpSpPr>
          <a:xfrm>
            <a:off x="-35298" y="1963870"/>
            <a:ext cx="7819048" cy="1215834"/>
            <a:chOff x="-2398172" y="1752900"/>
            <a:chExt cx="10532122" cy="1637707"/>
          </a:xfrm>
        </p:grpSpPr>
        <p:sp>
          <p:nvSpPr>
            <p:cNvPr id="399" name="Google Shape;399;p54"/>
            <p:cNvSpPr/>
            <p:nvPr/>
          </p:nvSpPr>
          <p:spPr>
            <a:xfrm>
              <a:off x="-2398172" y="1752907"/>
              <a:ext cx="9718800" cy="1637700"/>
            </a:xfrm>
            <a:prstGeom prst="rect">
              <a:avLst/>
            </a:prstGeom>
            <a:solidFill>
              <a:srgbClr val="0654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54"/>
            <p:cNvSpPr/>
            <p:nvPr/>
          </p:nvSpPr>
          <p:spPr>
            <a:xfrm>
              <a:off x="6496250" y="1752900"/>
              <a:ext cx="1637700" cy="1637700"/>
            </a:xfrm>
            <a:prstGeom prst="ellipse">
              <a:avLst/>
            </a:prstGeom>
            <a:solidFill>
              <a:srgbClr val="0026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01" name="Google Shape;401;p54"/>
            <p:cNvPicPr preferRelativeResize="0"/>
            <p:nvPr/>
          </p:nvPicPr>
          <p:blipFill rotWithShape="1">
            <a:blip r:embed="rId3">
              <a:alphaModFix/>
            </a:blip>
            <a:srcRect l="338070" t="-334250" r="-338070" b="334249"/>
            <a:stretch/>
          </p:blipFill>
          <p:spPr>
            <a:xfrm>
              <a:off x="6656313" y="1912975"/>
              <a:ext cx="1317575" cy="13175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2" name="Google Shape;40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5441" y="1963813"/>
            <a:ext cx="1218009" cy="121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nk Divider Slide" type="tx">
  <p:cSld name="TITLE_AND_BODY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5"/>
          <p:cNvSpPr/>
          <p:nvPr/>
        </p:nvSpPr>
        <p:spPr>
          <a:xfrm>
            <a:off x="-35300" y="-35300"/>
            <a:ext cx="92088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263E"/>
              </a:highlight>
            </a:endParaRPr>
          </a:p>
        </p:txBody>
      </p:sp>
      <p:pic>
        <p:nvPicPr>
          <p:cNvPr id="405" name="Google Shape;405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02000" y="-133825"/>
            <a:ext cx="4896800" cy="542972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5"/>
          <p:cNvSpPr/>
          <p:nvPr/>
        </p:nvSpPr>
        <p:spPr>
          <a:xfrm>
            <a:off x="-35300" y="1972950"/>
            <a:ext cx="7188900" cy="1199400"/>
          </a:xfrm>
          <a:prstGeom prst="rect">
            <a:avLst/>
          </a:prstGeom>
          <a:solidFill>
            <a:srgbClr val="DF19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55"/>
          <p:cNvSpPr/>
          <p:nvPr/>
        </p:nvSpPr>
        <p:spPr>
          <a:xfrm>
            <a:off x="6575860" y="1972952"/>
            <a:ext cx="1199400" cy="1199400"/>
          </a:xfrm>
          <a:prstGeom prst="ellipse">
            <a:avLst/>
          </a:prstGeom>
          <a:solidFill>
            <a:srgbClr val="6800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680030"/>
              </a:highlight>
            </a:endParaRPr>
          </a:p>
        </p:txBody>
      </p:sp>
      <p:pic>
        <p:nvPicPr>
          <p:cNvPr id="408" name="Google Shape;40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7649" y="1963825"/>
            <a:ext cx="1215800" cy="121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with Content" type="twoColTx">
  <p:cSld name="TITLE_AND_TWO_COLUMNS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6"/>
          <p:cNvSpPr/>
          <p:nvPr/>
        </p:nvSpPr>
        <p:spPr>
          <a:xfrm>
            <a:off x="0" y="0"/>
            <a:ext cx="91587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</a:t>
            </a:r>
            <a:endParaRPr/>
          </a:p>
        </p:txBody>
      </p:sp>
      <p:grpSp>
        <p:nvGrpSpPr>
          <p:cNvPr id="411" name="Google Shape;411;p56"/>
          <p:cNvGrpSpPr/>
          <p:nvPr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412" name="Google Shape;412;p56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56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14" name="Google Shape;414;p5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5" name="Google Shape;415;p56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Montserrat Medium"/>
              <a:buNone/>
              <a:defRPr sz="2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56"/>
          <p:cNvSpPr txBox="1">
            <a:spLocks noGrp="1"/>
          </p:cNvSpPr>
          <p:nvPr>
            <p:ph type="body" idx="1"/>
          </p:nvPr>
        </p:nvSpPr>
        <p:spPr>
          <a:xfrm>
            <a:off x="489525" y="1057750"/>
            <a:ext cx="8181300" cy="28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 sz="16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 with Logo">
  <p:cSld name="CUSTOM_2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7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57"/>
          <p:cNvSpPr/>
          <p:nvPr/>
        </p:nvSpPr>
        <p:spPr>
          <a:xfrm>
            <a:off x="7294100" y="420575"/>
            <a:ext cx="1380300" cy="1380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0" name="Google Shape;420;p57"/>
          <p:cNvGrpSpPr/>
          <p:nvPr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421" name="Google Shape;421;p57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57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23" name="Google Shape;423;p5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 Half Page">
  <p:cSld name="CUSTOM_1_1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9"/>
          <p:cNvSpPr>
            <a:spLocks noGrp="1"/>
          </p:cNvSpPr>
          <p:nvPr>
            <p:ph type="pic" idx="2"/>
          </p:nvPr>
        </p:nvSpPr>
        <p:spPr>
          <a:xfrm>
            <a:off x="5236700" y="-8975"/>
            <a:ext cx="39162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Image Bleed">
  <p:cSld name="CUSTOM_2_1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0"/>
          <p:cNvSpPr>
            <a:spLocks noGrp="1"/>
          </p:cNvSpPr>
          <p:nvPr>
            <p:ph type="pic" idx="2"/>
          </p:nvPr>
        </p:nvSpPr>
        <p:spPr>
          <a:xfrm>
            <a:off x="-4500" y="0"/>
            <a:ext cx="9153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 Mode Slide">
  <p:cSld name="CUSTOM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1"/>
          <p:cNvSpPr/>
          <p:nvPr/>
        </p:nvSpPr>
        <p:spPr>
          <a:xfrm>
            <a:off x="-40300" y="-35300"/>
            <a:ext cx="92139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263E"/>
              </a:highlight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Body" type="titleOnly">
  <p:cSld name="TITLE_ONLY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2"/>
          <p:cNvSpPr/>
          <p:nvPr/>
        </p:nvSpPr>
        <p:spPr>
          <a:xfrm>
            <a:off x="0" y="0"/>
            <a:ext cx="91587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62"/>
          <p:cNvSpPr/>
          <p:nvPr/>
        </p:nvSpPr>
        <p:spPr>
          <a:xfrm rot="10800000" flipH="1">
            <a:off x="-5625" y="1126800"/>
            <a:ext cx="9164400" cy="40287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6" name="Google Shape;436;p62"/>
          <p:cNvGrpSpPr/>
          <p:nvPr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437" name="Google Shape;437;p62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62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39" name="Google Shape;439;p6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Headline">
  <p:cSld name="ONE_COLUMN_TEXT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3"/>
          <p:cNvSpPr/>
          <p:nvPr/>
        </p:nvSpPr>
        <p:spPr>
          <a:xfrm>
            <a:off x="0" y="0"/>
            <a:ext cx="9158700" cy="15363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63"/>
          <p:cNvGrpSpPr/>
          <p:nvPr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443" name="Google Shape;443;p63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63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45" name="Google Shape;445;p6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CUSTOM_1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4"/>
          <p:cNvSpPr/>
          <p:nvPr/>
        </p:nvSpPr>
        <p:spPr>
          <a:xfrm>
            <a:off x="-33575" y="-35300"/>
            <a:ext cx="92070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64"/>
          <p:cNvSpPr txBox="1"/>
          <p:nvPr/>
        </p:nvSpPr>
        <p:spPr>
          <a:xfrm>
            <a:off x="489200" y="4566025"/>
            <a:ext cx="1881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uFill>
                  <a:noFill/>
                </a:uFill>
                <a:latin typeface="Montserrat SemiBold"/>
                <a:ea typeface="Montserrat SemiBold"/>
                <a:cs typeface="Montserrat SemiBold"/>
                <a:sym typeface="Montserrat SemiBol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info@run.ai</a:t>
            </a:r>
            <a:r>
              <a:rPr lang="en" sz="1000"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" sz="1000">
                <a:solidFill>
                  <a:schemeClr val="lt1"/>
                </a:solidFill>
              </a:rPr>
              <a:t> </a:t>
            </a:r>
            <a:r>
              <a:rPr lang="en" sz="1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|</a:t>
            </a:r>
            <a:r>
              <a:rPr lang="en" sz="1000">
                <a:solidFill>
                  <a:schemeClr val="lt1"/>
                </a:solidFill>
              </a:rPr>
              <a:t> </a:t>
            </a:r>
            <a:r>
              <a:rPr lang="en" sz="1000"/>
              <a:t> </a:t>
            </a:r>
            <a:r>
              <a:rPr lang="en" sz="1000">
                <a:solidFill>
                  <a:schemeClr val="dk2"/>
                </a:solidFill>
                <a:uFill>
                  <a:noFill/>
                </a:uFill>
                <a:latin typeface="Montserrat SemiBold"/>
                <a:ea typeface="Montserrat SemiBold"/>
                <a:cs typeface="Montserrat SemiBold"/>
                <a:sym typeface="Montserrat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www.run.ai</a:t>
            </a:r>
            <a:endParaRPr sz="1000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449" name="Google Shape;449;p64"/>
          <p:cNvGrpSpPr/>
          <p:nvPr/>
        </p:nvGrpSpPr>
        <p:grpSpPr>
          <a:xfrm>
            <a:off x="3860943" y="295362"/>
            <a:ext cx="4983315" cy="4562300"/>
            <a:chOff x="287018" y="295362"/>
            <a:chExt cx="4983315" cy="4562300"/>
          </a:xfrm>
        </p:grpSpPr>
        <p:pic>
          <p:nvPicPr>
            <p:cNvPr id="450" name="Google Shape;450;p6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287036" y="1833775"/>
              <a:ext cx="1468239" cy="14856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51" name="Google Shape;451;p64"/>
            <p:cNvGrpSpPr/>
            <p:nvPr/>
          </p:nvGrpSpPr>
          <p:grpSpPr>
            <a:xfrm flipH="1">
              <a:off x="287018" y="295362"/>
              <a:ext cx="4983315" cy="4562300"/>
              <a:chOff x="287018" y="295362"/>
              <a:chExt cx="4983315" cy="4562300"/>
            </a:xfrm>
          </p:grpSpPr>
          <p:pic>
            <p:nvPicPr>
              <p:cNvPr id="452" name="Google Shape;452;p6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flipH="1">
                <a:off x="295192" y="295362"/>
                <a:ext cx="1433450" cy="1433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3" name="Google Shape;453;p64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flipH="1">
                <a:off x="287018" y="3424388"/>
                <a:ext cx="1409387" cy="14332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4" name="Google Shape;454;p64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1910800" y="3442875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5" name="Google Shape;455;p64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87025" y="1878406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6" name="Google Shape;456;p64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1910800" y="313937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Page with Image">
  <p:cSld name="CUSTOM_1_2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6"/>
          <p:cNvSpPr/>
          <p:nvPr/>
        </p:nvSpPr>
        <p:spPr>
          <a:xfrm>
            <a:off x="0" y="-7100"/>
            <a:ext cx="9151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0" name="Google Shape;460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66"/>
          <p:cNvSpPr>
            <a:spLocks noGrp="1"/>
          </p:cNvSpPr>
          <p:nvPr>
            <p:ph type="pic" idx="2"/>
          </p:nvPr>
        </p:nvSpPr>
        <p:spPr>
          <a:xfrm>
            <a:off x="5236700" y="-8975"/>
            <a:ext cx="3916200" cy="5204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s Toolkit">
  <p:cSld name="CUSTOM_4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7"/>
          <p:cNvSpPr txBox="1">
            <a:spLocks noGrp="1"/>
          </p:cNvSpPr>
          <p:nvPr>
            <p:ph type="title"/>
          </p:nvPr>
        </p:nvSpPr>
        <p:spPr>
          <a:xfrm>
            <a:off x="493100" y="327225"/>
            <a:ext cx="81813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64" name="Google Shape;464;p67"/>
          <p:cNvGrpSpPr/>
          <p:nvPr/>
        </p:nvGrpSpPr>
        <p:grpSpPr>
          <a:xfrm>
            <a:off x="594963" y="884925"/>
            <a:ext cx="7954075" cy="572100"/>
            <a:chOff x="594963" y="1082250"/>
            <a:chExt cx="7954075" cy="572100"/>
          </a:xfrm>
        </p:grpSpPr>
        <p:sp>
          <p:nvSpPr>
            <p:cNvPr id="465" name="Google Shape;465;p67"/>
            <p:cNvSpPr/>
            <p:nvPr/>
          </p:nvSpPr>
          <p:spPr>
            <a:xfrm>
              <a:off x="594963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67"/>
            <p:cNvSpPr/>
            <p:nvPr/>
          </p:nvSpPr>
          <p:spPr>
            <a:xfrm>
              <a:off x="1266051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67"/>
            <p:cNvSpPr/>
            <p:nvPr/>
          </p:nvSpPr>
          <p:spPr>
            <a:xfrm>
              <a:off x="1937140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67"/>
            <p:cNvSpPr/>
            <p:nvPr/>
          </p:nvSpPr>
          <p:spPr>
            <a:xfrm>
              <a:off x="2608228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67"/>
            <p:cNvSpPr/>
            <p:nvPr/>
          </p:nvSpPr>
          <p:spPr>
            <a:xfrm>
              <a:off x="3279317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67"/>
            <p:cNvSpPr/>
            <p:nvPr/>
          </p:nvSpPr>
          <p:spPr>
            <a:xfrm>
              <a:off x="3950406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67"/>
            <p:cNvSpPr/>
            <p:nvPr/>
          </p:nvSpPr>
          <p:spPr>
            <a:xfrm>
              <a:off x="4621494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67"/>
            <p:cNvSpPr/>
            <p:nvPr/>
          </p:nvSpPr>
          <p:spPr>
            <a:xfrm>
              <a:off x="5292583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67"/>
            <p:cNvSpPr/>
            <p:nvPr/>
          </p:nvSpPr>
          <p:spPr>
            <a:xfrm>
              <a:off x="5963672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67"/>
            <p:cNvSpPr/>
            <p:nvPr/>
          </p:nvSpPr>
          <p:spPr>
            <a:xfrm>
              <a:off x="6634760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67"/>
            <p:cNvSpPr/>
            <p:nvPr/>
          </p:nvSpPr>
          <p:spPr>
            <a:xfrm>
              <a:off x="7305849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67"/>
            <p:cNvSpPr/>
            <p:nvPr/>
          </p:nvSpPr>
          <p:spPr>
            <a:xfrm>
              <a:off x="7976938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" name="Google Shape;477;p67"/>
          <p:cNvGrpSpPr/>
          <p:nvPr/>
        </p:nvGrpSpPr>
        <p:grpSpPr>
          <a:xfrm>
            <a:off x="594963" y="1926417"/>
            <a:ext cx="7954075" cy="572100"/>
            <a:chOff x="594963" y="1082250"/>
            <a:chExt cx="7954075" cy="572100"/>
          </a:xfrm>
        </p:grpSpPr>
        <p:sp>
          <p:nvSpPr>
            <p:cNvPr id="478" name="Google Shape;478;p67"/>
            <p:cNvSpPr/>
            <p:nvPr/>
          </p:nvSpPr>
          <p:spPr>
            <a:xfrm>
              <a:off x="594963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67"/>
            <p:cNvSpPr/>
            <p:nvPr/>
          </p:nvSpPr>
          <p:spPr>
            <a:xfrm>
              <a:off x="1266051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67"/>
            <p:cNvSpPr/>
            <p:nvPr/>
          </p:nvSpPr>
          <p:spPr>
            <a:xfrm>
              <a:off x="1937140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67"/>
            <p:cNvSpPr/>
            <p:nvPr/>
          </p:nvSpPr>
          <p:spPr>
            <a:xfrm>
              <a:off x="2608228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67"/>
            <p:cNvSpPr/>
            <p:nvPr/>
          </p:nvSpPr>
          <p:spPr>
            <a:xfrm>
              <a:off x="3279317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67"/>
            <p:cNvSpPr/>
            <p:nvPr/>
          </p:nvSpPr>
          <p:spPr>
            <a:xfrm>
              <a:off x="3950406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67"/>
            <p:cNvSpPr/>
            <p:nvPr/>
          </p:nvSpPr>
          <p:spPr>
            <a:xfrm>
              <a:off x="4621494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67"/>
            <p:cNvSpPr/>
            <p:nvPr/>
          </p:nvSpPr>
          <p:spPr>
            <a:xfrm>
              <a:off x="5292583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67"/>
            <p:cNvSpPr/>
            <p:nvPr/>
          </p:nvSpPr>
          <p:spPr>
            <a:xfrm>
              <a:off x="5963672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67"/>
            <p:cNvSpPr/>
            <p:nvPr/>
          </p:nvSpPr>
          <p:spPr>
            <a:xfrm>
              <a:off x="6634760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67"/>
            <p:cNvSpPr/>
            <p:nvPr/>
          </p:nvSpPr>
          <p:spPr>
            <a:xfrm>
              <a:off x="7305849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67"/>
            <p:cNvSpPr/>
            <p:nvPr/>
          </p:nvSpPr>
          <p:spPr>
            <a:xfrm>
              <a:off x="7976938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Google Shape;490;p67"/>
          <p:cNvGrpSpPr/>
          <p:nvPr/>
        </p:nvGrpSpPr>
        <p:grpSpPr>
          <a:xfrm>
            <a:off x="594963" y="2967908"/>
            <a:ext cx="7954075" cy="572100"/>
            <a:chOff x="594963" y="1082250"/>
            <a:chExt cx="7954075" cy="572100"/>
          </a:xfrm>
        </p:grpSpPr>
        <p:sp>
          <p:nvSpPr>
            <p:cNvPr id="491" name="Google Shape;491;p67"/>
            <p:cNvSpPr/>
            <p:nvPr/>
          </p:nvSpPr>
          <p:spPr>
            <a:xfrm>
              <a:off x="594963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67"/>
            <p:cNvSpPr/>
            <p:nvPr/>
          </p:nvSpPr>
          <p:spPr>
            <a:xfrm>
              <a:off x="1266051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67"/>
            <p:cNvSpPr/>
            <p:nvPr/>
          </p:nvSpPr>
          <p:spPr>
            <a:xfrm>
              <a:off x="1937140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67"/>
            <p:cNvSpPr/>
            <p:nvPr/>
          </p:nvSpPr>
          <p:spPr>
            <a:xfrm>
              <a:off x="2608228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67"/>
            <p:cNvSpPr/>
            <p:nvPr/>
          </p:nvSpPr>
          <p:spPr>
            <a:xfrm>
              <a:off x="3279317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67"/>
            <p:cNvSpPr/>
            <p:nvPr/>
          </p:nvSpPr>
          <p:spPr>
            <a:xfrm>
              <a:off x="3950406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67"/>
            <p:cNvSpPr/>
            <p:nvPr/>
          </p:nvSpPr>
          <p:spPr>
            <a:xfrm>
              <a:off x="4621494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67"/>
            <p:cNvSpPr/>
            <p:nvPr/>
          </p:nvSpPr>
          <p:spPr>
            <a:xfrm>
              <a:off x="5292583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67"/>
            <p:cNvSpPr/>
            <p:nvPr/>
          </p:nvSpPr>
          <p:spPr>
            <a:xfrm>
              <a:off x="5963672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67"/>
            <p:cNvSpPr/>
            <p:nvPr/>
          </p:nvSpPr>
          <p:spPr>
            <a:xfrm>
              <a:off x="6634760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67"/>
            <p:cNvSpPr/>
            <p:nvPr/>
          </p:nvSpPr>
          <p:spPr>
            <a:xfrm>
              <a:off x="7305849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67"/>
            <p:cNvSpPr/>
            <p:nvPr/>
          </p:nvSpPr>
          <p:spPr>
            <a:xfrm>
              <a:off x="7976938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" name="Google Shape;503;p67"/>
          <p:cNvGrpSpPr/>
          <p:nvPr/>
        </p:nvGrpSpPr>
        <p:grpSpPr>
          <a:xfrm>
            <a:off x="594963" y="4009400"/>
            <a:ext cx="7954075" cy="572100"/>
            <a:chOff x="594963" y="1082250"/>
            <a:chExt cx="7954075" cy="572100"/>
          </a:xfrm>
        </p:grpSpPr>
        <p:sp>
          <p:nvSpPr>
            <p:cNvPr id="504" name="Google Shape;504;p67"/>
            <p:cNvSpPr/>
            <p:nvPr/>
          </p:nvSpPr>
          <p:spPr>
            <a:xfrm>
              <a:off x="594963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67"/>
            <p:cNvSpPr/>
            <p:nvPr/>
          </p:nvSpPr>
          <p:spPr>
            <a:xfrm>
              <a:off x="1266051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67"/>
            <p:cNvSpPr/>
            <p:nvPr/>
          </p:nvSpPr>
          <p:spPr>
            <a:xfrm>
              <a:off x="1937140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67"/>
            <p:cNvSpPr/>
            <p:nvPr/>
          </p:nvSpPr>
          <p:spPr>
            <a:xfrm>
              <a:off x="2608228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67"/>
            <p:cNvSpPr/>
            <p:nvPr/>
          </p:nvSpPr>
          <p:spPr>
            <a:xfrm>
              <a:off x="3279317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67"/>
            <p:cNvSpPr/>
            <p:nvPr/>
          </p:nvSpPr>
          <p:spPr>
            <a:xfrm>
              <a:off x="3950406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67"/>
            <p:cNvSpPr/>
            <p:nvPr/>
          </p:nvSpPr>
          <p:spPr>
            <a:xfrm>
              <a:off x="4621494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67"/>
            <p:cNvSpPr/>
            <p:nvPr/>
          </p:nvSpPr>
          <p:spPr>
            <a:xfrm>
              <a:off x="5292583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67"/>
            <p:cNvSpPr/>
            <p:nvPr/>
          </p:nvSpPr>
          <p:spPr>
            <a:xfrm>
              <a:off x="5963672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67"/>
            <p:cNvSpPr/>
            <p:nvPr/>
          </p:nvSpPr>
          <p:spPr>
            <a:xfrm>
              <a:off x="6634760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67"/>
            <p:cNvSpPr/>
            <p:nvPr/>
          </p:nvSpPr>
          <p:spPr>
            <a:xfrm>
              <a:off x="7305849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67"/>
            <p:cNvSpPr/>
            <p:nvPr/>
          </p:nvSpPr>
          <p:spPr>
            <a:xfrm>
              <a:off x="7976938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2400"/>
              <a:buFont typeface="Montserrat Medium"/>
              <a:buNone/>
              <a:defRPr sz="2400" b="0" i="0" u="none" strike="noStrike" cap="none">
                <a:solidFill>
                  <a:srgbClr val="00263E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33"/>
          <p:cNvSpPr txBox="1">
            <a:spLocks noGrp="1"/>
          </p:cNvSpPr>
          <p:nvPr>
            <p:ph type="body" idx="1"/>
          </p:nvPr>
        </p:nvSpPr>
        <p:spPr>
          <a:xfrm>
            <a:off x="489525" y="1057750"/>
            <a:ext cx="81813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8" name="Google Shape;228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2"/>
          <p:cNvSpPr/>
          <p:nvPr/>
        </p:nvSpPr>
        <p:spPr>
          <a:xfrm>
            <a:off x="0" y="0"/>
            <a:ext cx="91587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</a:t>
            </a:r>
            <a:endParaRPr/>
          </a:p>
        </p:txBody>
      </p:sp>
      <p:sp>
        <p:nvSpPr>
          <p:cNvPr id="383" name="Google Shape;383;p52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2400"/>
              <a:buFont typeface="Montserrat Medium"/>
              <a:buNone/>
              <a:defRPr sz="2400">
                <a:solidFill>
                  <a:srgbClr val="00263E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None/>
              <a:defRPr>
                <a:solidFill>
                  <a:srgbClr val="00263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None/>
              <a:defRPr>
                <a:solidFill>
                  <a:srgbClr val="00263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None/>
              <a:defRPr>
                <a:solidFill>
                  <a:srgbClr val="00263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None/>
              <a:defRPr>
                <a:solidFill>
                  <a:srgbClr val="00263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None/>
              <a:defRPr>
                <a:solidFill>
                  <a:srgbClr val="00263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None/>
              <a:defRPr>
                <a:solidFill>
                  <a:srgbClr val="00263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None/>
              <a:defRPr>
                <a:solidFill>
                  <a:srgbClr val="00263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None/>
              <a:defRPr>
                <a:solidFill>
                  <a:srgbClr val="00263E"/>
                </a:solidFill>
              </a:defRPr>
            </a:lvl9pPr>
          </a:lstStyle>
          <a:p>
            <a:endParaRPr/>
          </a:p>
        </p:txBody>
      </p:sp>
      <p:sp>
        <p:nvSpPr>
          <p:cNvPr id="384" name="Google Shape;384;p52"/>
          <p:cNvSpPr txBox="1">
            <a:spLocks noGrp="1"/>
          </p:cNvSpPr>
          <p:nvPr>
            <p:ph type="body" idx="1"/>
          </p:nvPr>
        </p:nvSpPr>
        <p:spPr>
          <a:xfrm>
            <a:off x="489525" y="1057750"/>
            <a:ext cx="81813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600"/>
              <a:buFont typeface="Montserrat"/>
              <a:buChar char="●"/>
              <a:defRPr sz="1600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600"/>
              <a:buFont typeface="Montserrat"/>
              <a:buChar char="○"/>
              <a:defRPr sz="1600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600"/>
              <a:buFont typeface="Montserrat"/>
              <a:buChar char="■"/>
              <a:defRPr sz="1600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600"/>
              <a:buFont typeface="Montserrat"/>
              <a:buChar char="●"/>
              <a:defRPr sz="1600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600"/>
              <a:buFont typeface="Montserrat"/>
              <a:buChar char="○"/>
              <a:defRPr sz="1600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600"/>
              <a:buFont typeface="Montserrat"/>
              <a:buChar char="■"/>
              <a:defRPr sz="1600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600"/>
              <a:buFont typeface="Montserrat"/>
              <a:buChar char="●"/>
              <a:defRPr sz="1600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600"/>
              <a:buFont typeface="Montserrat"/>
              <a:buChar char="○"/>
              <a:defRPr sz="1600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600"/>
              <a:buFont typeface="Montserrat"/>
              <a:buChar char="■"/>
              <a:defRPr sz="1600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7"/>
          <p:cNvSpPr txBox="1"/>
          <p:nvPr/>
        </p:nvSpPr>
        <p:spPr>
          <a:xfrm>
            <a:off x="362150" y="2340900"/>
            <a:ext cx="5793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Why use GPUs instead of CPUs?</a:t>
            </a:r>
            <a:endParaRPr sz="2000">
              <a:solidFill>
                <a:srgbClr val="F3F3F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108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70035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Comparing speeds: trip data for NYC taxis</a:t>
            </a:r>
            <a:endParaRPr/>
          </a:p>
        </p:txBody>
      </p:sp>
      <p:pic>
        <p:nvPicPr>
          <p:cNvPr id="1249" name="Google Shape;1249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200" y="1465800"/>
            <a:ext cx="4399074" cy="27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Google Shape;1250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9675" y="1577200"/>
            <a:ext cx="3530826" cy="2402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2" name="Google Shape;1252;p108"/>
          <p:cNvSpPr txBox="1"/>
          <p:nvPr/>
        </p:nvSpPr>
        <p:spPr>
          <a:xfrm>
            <a:off x="564350" y="1195475"/>
            <a:ext cx="189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Individual Tasks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3" name="Google Shape;1253;p108"/>
          <p:cNvSpPr txBox="1"/>
          <p:nvPr/>
        </p:nvSpPr>
        <p:spPr>
          <a:xfrm>
            <a:off x="5379675" y="1195475"/>
            <a:ext cx="189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Entire pipeline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997;p96">
            <a:extLst>
              <a:ext uri="{FF2B5EF4-FFF2-40B4-BE49-F238E27FC236}">
                <a16:creationId xmlns:a16="http://schemas.microsoft.com/office/drawing/2014/main" id="{5E9EB5B0-CC4E-4185-B035-7A0438E73BA4}"/>
              </a:ext>
            </a:extLst>
          </p:cNvPr>
          <p:cNvSpPr txBox="1"/>
          <p:nvPr/>
        </p:nvSpPr>
        <p:spPr>
          <a:xfrm>
            <a:off x="493100" y="4768148"/>
            <a:ext cx="7806300" cy="290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>
                <a:latin typeface="Montserrat"/>
                <a:ea typeface="Montserrat"/>
                <a:cs typeface="Montserrat"/>
                <a:sym typeface="Montserrat"/>
              </a:rPr>
              <a:t>https://blog.cloudera.com/switching-from-cpus-to-gpus-for-nyc-taxi-fare-predictions-with-nvidia-rapids/</a:t>
            </a:r>
            <a:endParaRPr sz="6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1251;p108">
            <a:extLst>
              <a:ext uri="{FF2B5EF4-FFF2-40B4-BE49-F238E27FC236}">
                <a16:creationId xmlns:a16="http://schemas.microsoft.com/office/drawing/2014/main" id="{6EEBABBF-13C4-443B-AA08-686D5A414CA3}"/>
              </a:ext>
            </a:extLst>
          </p:cNvPr>
          <p:cNvSpPr txBox="1"/>
          <p:nvPr/>
        </p:nvSpPr>
        <p:spPr>
          <a:xfrm>
            <a:off x="493100" y="4220025"/>
            <a:ext cx="6311112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…and had to test it out myself….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1251;p108">
            <a:extLst>
              <a:ext uri="{FF2B5EF4-FFF2-40B4-BE49-F238E27FC236}">
                <a16:creationId xmlns:a16="http://schemas.microsoft.com/office/drawing/2014/main" id="{17D01339-47B8-4B2A-93DC-81D5A768E98B}"/>
              </a:ext>
            </a:extLst>
          </p:cNvPr>
          <p:cNvSpPr txBox="1"/>
          <p:nvPr/>
        </p:nvSpPr>
        <p:spPr>
          <a:xfrm>
            <a:off x="564350" y="903980"/>
            <a:ext cx="6311112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I came across these on the internet…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05707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108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70035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Benchmark: 20M rows &amp; 10 columns</a:t>
            </a:r>
            <a:endParaRPr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BE5AE69-F88D-49C1-B517-170868A92814}"/>
              </a:ext>
            </a:extLst>
          </p:cNvPr>
          <p:cNvGrpSpPr/>
          <p:nvPr/>
        </p:nvGrpSpPr>
        <p:grpSpPr>
          <a:xfrm>
            <a:off x="3994850" y="1153850"/>
            <a:ext cx="4881204" cy="3043121"/>
            <a:chOff x="658245" y="1153850"/>
            <a:chExt cx="4881204" cy="3043121"/>
          </a:xfrm>
        </p:grpSpPr>
        <p:pic>
          <p:nvPicPr>
            <p:cNvPr id="3" name="Picture 2" descr="Table&#10;&#10;Description automatically generated with medium confidence">
              <a:extLst>
                <a:ext uri="{FF2B5EF4-FFF2-40B4-BE49-F238E27FC236}">
                  <a16:creationId xmlns:a16="http://schemas.microsoft.com/office/drawing/2014/main" id="{98536448-A1D1-498E-923C-DE308E7D4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8245" y="1153850"/>
              <a:ext cx="1190185" cy="289784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" name="Picture 4" descr="Chart, bar chart&#10;&#10;Description automatically generated">
              <a:extLst>
                <a:ext uri="{FF2B5EF4-FFF2-40B4-BE49-F238E27FC236}">
                  <a16:creationId xmlns:a16="http://schemas.microsoft.com/office/drawing/2014/main" id="{D67AF8B9-A0E7-4A95-8217-352A62EAC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50250" y="1195475"/>
              <a:ext cx="3089199" cy="2991971"/>
            </a:xfrm>
            <a:prstGeom prst="rect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B09AA6A-11DE-44AA-A575-7F68D1C7C346}"/>
                </a:ext>
              </a:extLst>
            </p:cNvPr>
            <p:cNvGrpSpPr/>
            <p:nvPr/>
          </p:nvGrpSpPr>
          <p:grpSpPr>
            <a:xfrm>
              <a:off x="1082488" y="1896035"/>
              <a:ext cx="2611912" cy="2144806"/>
              <a:chOff x="1082488" y="1896035"/>
              <a:chExt cx="2611912" cy="2144806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827D2C9-B249-4C3B-B275-9E911ECD9071}"/>
                  </a:ext>
                </a:extLst>
              </p:cNvPr>
              <p:cNvSpPr/>
              <p:nvPr/>
            </p:nvSpPr>
            <p:spPr>
              <a:xfrm>
                <a:off x="1082488" y="3860351"/>
                <a:ext cx="470647" cy="141195"/>
              </a:xfrm>
              <a:prstGeom prst="rect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479CF48-2AD8-4401-A908-C10755DBC32D}"/>
                  </a:ext>
                </a:extLst>
              </p:cNvPr>
              <p:cNvSpPr/>
              <p:nvPr/>
            </p:nvSpPr>
            <p:spPr>
              <a:xfrm>
                <a:off x="2971800" y="1896035"/>
                <a:ext cx="722600" cy="2144806"/>
              </a:xfrm>
              <a:prstGeom prst="rect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A58506A-12D2-472D-9E0C-D99CE3F647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53135" y="1896035"/>
                <a:ext cx="1418665" cy="1964316"/>
              </a:xfrm>
              <a:prstGeom prst="line">
                <a:avLst/>
              </a:prstGeom>
              <a:ln w="127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D3E898B-E6D8-4DFA-8F48-D31756D93F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3135" y="4001546"/>
                <a:ext cx="1418665" cy="39295"/>
              </a:xfrm>
              <a:prstGeom prst="line">
                <a:avLst/>
              </a:prstGeom>
              <a:ln w="127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Google Shape;1251;p108">
              <a:extLst>
                <a:ext uri="{FF2B5EF4-FFF2-40B4-BE49-F238E27FC236}">
                  <a16:creationId xmlns:a16="http://schemas.microsoft.com/office/drawing/2014/main" id="{5739D978-4115-47ED-B90E-44802113D557}"/>
                </a:ext>
              </a:extLst>
            </p:cNvPr>
            <p:cNvSpPr txBox="1"/>
            <p:nvPr/>
          </p:nvSpPr>
          <p:spPr>
            <a:xfrm>
              <a:off x="1165454" y="3923850"/>
              <a:ext cx="387681" cy="2731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 dirty="0">
                  <a:latin typeface="Montserrat"/>
                  <a:ea typeface="Montserrat"/>
                  <a:cs typeface="Montserrat"/>
                  <a:sym typeface="Montserrat"/>
                </a:rPr>
                <a:t>CPU</a:t>
              </a:r>
              <a:endParaRPr sz="500" dirty="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CC47E74-E408-4146-A95D-2071457203EF}"/>
              </a:ext>
            </a:extLst>
          </p:cNvPr>
          <p:cNvGrpSpPr/>
          <p:nvPr/>
        </p:nvGrpSpPr>
        <p:grpSpPr>
          <a:xfrm>
            <a:off x="532536" y="1153850"/>
            <a:ext cx="3201300" cy="2617655"/>
            <a:chOff x="5811411" y="855397"/>
            <a:chExt cx="3201300" cy="2617655"/>
          </a:xfrm>
        </p:grpSpPr>
        <p:sp>
          <p:nvSpPr>
            <p:cNvPr id="38" name="Google Shape;1251;p108">
              <a:extLst>
                <a:ext uri="{FF2B5EF4-FFF2-40B4-BE49-F238E27FC236}">
                  <a16:creationId xmlns:a16="http://schemas.microsoft.com/office/drawing/2014/main" id="{226AEBE8-9171-4162-8B4D-EE2FB6940B27}"/>
                </a:ext>
              </a:extLst>
            </p:cNvPr>
            <p:cNvSpPr txBox="1"/>
            <p:nvPr/>
          </p:nvSpPr>
          <p:spPr>
            <a:xfrm>
              <a:off x="5811411" y="855397"/>
              <a:ext cx="3201300" cy="3970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Montserrat"/>
                  <a:ea typeface="Montserrat"/>
                  <a:cs typeface="Montserrat"/>
                  <a:sym typeface="Montserrat"/>
                </a:rPr>
                <a:t>O</a:t>
              </a:r>
              <a:r>
                <a:rPr lang="en" sz="1200" dirty="0">
                  <a:latin typeface="Montserrat"/>
                  <a:ea typeface="Montserrat"/>
                  <a:cs typeface="Montserrat"/>
                  <a:sym typeface="Montserrat"/>
                </a:rPr>
                <a:t>n CPU, in the time that it took to:</a:t>
              </a:r>
              <a:endParaRPr sz="1200" dirty="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33" name="Picture 32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90F2D364-EC32-4E60-8E40-62E71C7B9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03144" y="1835968"/>
              <a:ext cx="2958468" cy="1637084"/>
            </a:xfrm>
            <a:prstGeom prst="rect">
              <a:avLst/>
            </a:prstGeom>
          </p:spPr>
        </p:pic>
        <p:pic>
          <p:nvPicPr>
            <p:cNvPr id="42" name="Picture 41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95E5714F-4380-4431-A40D-80AF5C2E86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6647"/>
            <a:stretch/>
          </p:blipFill>
          <p:spPr>
            <a:xfrm>
              <a:off x="5903144" y="1180189"/>
              <a:ext cx="2958468" cy="218593"/>
            </a:xfrm>
            <a:prstGeom prst="rect">
              <a:avLst/>
            </a:prstGeom>
          </p:spPr>
        </p:pic>
        <p:sp>
          <p:nvSpPr>
            <p:cNvPr id="44" name="Google Shape;1251;p108">
              <a:extLst>
                <a:ext uri="{FF2B5EF4-FFF2-40B4-BE49-F238E27FC236}">
                  <a16:creationId xmlns:a16="http://schemas.microsoft.com/office/drawing/2014/main" id="{FD8ECF7A-4E05-425E-A518-597DE416BECD}"/>
                </a:ext>
              </a:extLst>
            </p:cNvPr>
            <p:cNvSpPr txBox="1"/>
            <p:nvPr/>
          </p:nvSpPr>
          <p:spPr>
            <a:xfrm>
              <a:off x="5811411" y="1485247"/>
              <a:ext cx="3201300" cy="3970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Montserrat"/>
                  <a:ea typeface="Montserrat"/>
                  <a:cs typeface="Montserrat"/>
                  <a:sym typeface="Montserrat"/>
                </a:rPr>
                <a:t>The GPU accomplished:</a:t>
              </a:r>
              <a:endParaRPr sz="1200" dirty="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3A8232F-C121-4300-880D-222EA4C5032A}"/>
              </a:ext>
            </a:extLst>
          </p:cNvPr>
          <p:cNvSpPr/>
          <p:nvPr/>
        </p:nvSpPr>
        <p:spPr>
          <a:xfrm>
            <a:off x="493100" y="1783700"/>
            <a:ext cx="3386376" cy="207665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654C46-B5E7-4ECC-89ED-B0255C094B9E}"/>
              </a:ext>
            </a:extLst>
          </p:cNvPr>
          <p:cNvSpPr/>
          <p:nvPr/>
        </p:nvSpPr>
        <p:spPr>
          <a:xfrm>
            <a:off x="7691717" y="2571750"/>
            <a:ext cx="773207" cy="146909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Google Shape;997;p96">
            <a:extLst>
              <a:ext uri="{FF2B5EF4-FFF2-40B4-BE49-F238E27FC236}">
                <a16:creationId xmlns:a16="http://schemas.microsoft.com/office/drawing/2014/main" id="{19924D81-90E8-48AC-84F0-5798799DD2D0}"/>
              </a:ext>
            </a:extLst>
          </p:cNvPr>
          <p:cNvSpPr txBox="1"/>
          <p:nvPr/>
        </p:nvSpPr>
        <p:spPr>
          <a:xfrm>
            <a:off x="493100" y="4768148"/>
            <a:ext cx="7806300" cy="290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>
                <a:latin typeface="Montserrat"/>
                <a:ea typeface="Montserrat"/>
                <a:cs typeface="Montserrat"/>
                <a:sym typeface="Montserrat"/>
              </a:rPr>
              <a:t>https://github.com/jonathancosme/GPU_vs_CPU</a:t>
            </a:r>
            <a:endParaRPr sz="6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65614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108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70035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Benchmark: across different file sizes</a:t>
            </a:r>
            <a:endParaRPr dirty="0"/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0D616235-9682-4F97-9640-AA5F51CB7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912" y="1022687"/>
            <a:ext cx="2666543" cy="2743200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7F5041D0-9E10-4FB5-AF57-73E88B25E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63" y="1022687"/>
            <a:ext cx="2666543" cy="2743200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51122F6D-9D99-475E-80DB-45D945CF4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4506" y="1022687"/>
            <a:ext cx="2666543" cy="2743200"/>
          </a:xfrm>
          <a:prstGeom prst="rect">
            <a:avLst/>
          </a:prstGeom>
        </p:spPr>
      </p:pic>
      <p:sp>
        <p:nvSpPr>
          <p:cNvPr id="10" name="Google Shape;862;p91">
            <a:extLst>
              <a:ext uri="{FF2B5EF4-FFF2-40B4-BE49-F238E27FC236}">
                <a16:creationId xmlns:a16="http://schemas.microsoft.com/office/drawing/2014/main" id="{343D77F2-89CC-48E1-8B70-A32FB86F48E3}"/>
              </a:ext>
            </a:extLst>
          </p:cNvPr>
          <p:cNvSpPr txBox="1"/>
          <p:nvPr/>
        </p:nvSpPr>
        <p:spPr>
          <a:xfrm>
            <a:off x="765551" y="3678163"/>
            <a:ext cx="2527749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Montserrat"/>
                <a:ea typeface="Montserrat"/>
                <a:cs typeface="Montserrat"/>
                <a:sym typeface="Montserrat"/>
              </a:rPr>
              <a:t>For </a:t>
            </a:r>
            <a:r>
              <a:rPr lang="en-US" sz="1200" b="1" dirty="0">
                <a:latin typeface="Montserrat"/>
                <a:ea typeface="Montserrat"/>
                <a:cs typeface="Montserrat"/>
                <a:sym typeface="Montserrat"/>
              </a:rPr>
              <a:t>ETL</a:t>
            </a:r>
            <a:r>
              <a:rPr lang="en-US" sz="1200" dirty="0">
                <a:latin typeface="Montserrat"/>
                <a:ea typeface="Montserrat"/>
                <a:cs typeface="Montserrat"/>
                <a:sym typeface="Montserrat"/>
              </a:rPr>
              <a:t>, we see more than </a:t>
            </a:r>
            <a:r>
              <a:rPr lang="en-US" sz="1200" b="1" dirty="0">
                <a:latin typeface="Montserrat"/>
                <a:ea typeface="Montserrat"/>
                <a:cs typeface="Montserrat"/>
                <a:sym typeface="Montserrat"/>
              </a:rPr>
              <a:t>85% reduction in time</a:t>
            </a:r>
          </a:p>
        </p:txBody>
      </p:sp>
      <p:sp>
        <p:nvSpPr>
          <p:cNvPr id="11" name="Google Shape;862;p91">
            <a:extLst>
              <a:ext uri="{FF2B5EF4-FFF2-40B4-BE49-F238E27FC236}">
                <a16:creationId xmlns:a16="http://schemas.microsoft.com/office/drawing/2014/main" id="{77EF92A7-5D3C-4EE3-A8FB-BDEF512FB14A}"/>
              </a:ext>
            </a:extLst>
          </p:cNvPr>
          <p:cNvSpPr txBox="1"/>
          <p:nvPr/>
        </p:nvSpPr>
        <p:spPr>
          <a:xfrm>
            <a:off x="3432094" y="3678163"/>
            <a:ext cx="2527749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Montserrat"/>
                <a:ea typeface="Montserrat"/>
                <a:cs typeface="Montserrat"/>
                <a:sym typeface="Montserrat"/>
              </a:rPr>
              <a:t>For </a:t>
            </a:r>
            <a:r>
              <a:rPr lang="en-US" sz="1200" b="1" dirty="0">
                <a:latin typeface="Montserrat"/>
                <a:ea typeface="Montserrat"/>
                <a:cs typeface="Montserrat"/>
                <a:sym typeface="Montserrat"/>
              </a:rPr>
              <a:t>ML</a:t>
            </a:r>
            <a:r>
              <a:rPr lang="en-US" sz="1200" dirty="0">
                <a:latin typeface="Montserrat"/>
                <a:ea typeface="Montserrat"/>
                <a:cs typeface="Montserrat"/>
                <a:sym typeface="Montserrat"/>
              </a:rPr>
              <a:t>, we see a more than </a:t>
            </a:r>
            <a:r>
              <a:rPr lang="en-US" sz="1200" b="1" dirty="0">
                <a:latin typeface="Montserrat"/>
                <a:ea typeface="Montserrat"/>
                <a:cs typeface="Montserrat"/>
                <a:sym typeface="Montserrat"/>
              </a:rPr>
              <a:t>98% reduction in time</a:t>
            </a:r>
          </a:p>
        </p:txBody>
      </p:sp>
      <p:sp>
        <p:nvSpPr>
          <p:cNvPr id="12" name="Google Shape;862;p91">
            <a:extLst>
              <a:ext uri="{FF2B5EF4-FFF2-40B4-BE49-F238E27FC236}">
                <a16:creationId xmlns:a16="http://schemas.microsoft.com/office/drawing/2014/main" id="{6E138136-71BB-4A29-B970-152664EF4C04}"/>
              </a:ext>
            </a:extLst>
          </p:cNvPr>
          <p:cNvSpPr txBox="1"/>
          <p:nvPr/>
        </p:nvSpPr>
        <p:spPr>
          <a:xfrm>
            <a:off x="6093500" y="3678163"/>
            <a:ext cx="2527749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Montserrat"/>
                <a:ea typeface="Montserrat"/>
                <a:cs typeface="Montserrat"/>
                <a:sym typeface="Montserrat"/>
              </a:rPr>
              <a:t>End-to-end</a:t>
            </a:r>
            <a:r>
              <a:rPr lang="en-US" sz="1200" dirty="0">
                <a:latin typeface="Montserrat"/>
                <a:ea typeface="Montserrat"/>
                <a:cs typeface="Montserrat"/>
                <a:sym typeface="Montserrat"/>
              </a:rPr>
              <a:t>, we see a more than </a:t>
            </a:r>
            <a:r>
              <a:rPr lang="en-US" sz="1200" b="1" dirty="0">
                <a:latin typeface="Montserrat"/>
                <a:ea typeface="Montserrat"/>
                <a:cs typeface="Montserrat"/>
                <a:sym typeface="Montserrat"/>
              </a:rPr>
              <a:t>95% reduction in time</a:t>
            </a:r>
          </a:p>
        </p:txBody>
      </p:sp>
      <p:sp>
        <p:nvSpPr>
          <p:cNvPr id="13" name="Google Shape;862;p91">
            <a:extLst>
              <a:ext uri="{FF2B5EF4-FFF2-40B4-BE49-F238E27FC236}">
                <a16:creationId xmlns:a16="http://schemas.microsoft.com/office/drawing/2014/main" id="{DDD7463A-7719-4ED4-8D48-644E7D9F4D83}"/>
              </a:ext>
            </a:extLst>
          </p:cNvPr>
          <p:cNvSpPr txBox="1"/>
          <p:nvPr/>
        </p:nvSpPr>
        <p:spPr>
          <a:xfrm>
            <a:off x="548988" y="4367999"/>
            <a:ext cx="31434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The speed gain are </a:t>
            </a:r>
            <a:r>
              <a:rPr lang="en-US" b="1" dirty="0">
                <a:latin typeface="Montserrat"/>
                <a:ea typeface="Montserrat"/>
                <a:cs typeface="Montserrat"/>
                <a:sym typeface="Montserrat"/>
              </a:rPr>
              <a:t>astounding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!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Google Shape;997;p96">
            <a:extLst>
              <a:ext uri="{FF2B5EF4-FFF2-40B4-BE49-F238E27FC236}">
                <a16:creationId xmlns:a16="http://schemas.microsoft.com/office/drawing/2014/main" id="{8CC13905-27F5-4F36-921A-08CEF81D7D18}"/>
              </a:ext>
            </a:extLst>
          </p:cNvPr>
          <p:cNvSpPr txBox="1"/>
          <p:nvPr/>
        </p:nvSpPr>
        <p:spPr>
          <a:xfrm>
            <a:off x="493100" y="4768148"/>
            <a:ext cx="7806300" cy="290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>
                <a:latin typeface="Montserrat"/>
                <a:ea typeface="Montserrat"/>
                <a:cs typeface="Montserrat"/>
                <a:sym typeface="Montserrat"/>
              </a:rPr>
              <a:t>https://github.com/jonathancosme/GPU_vs_CPU</a:t>
            </a:r>
            <a:endParaRPr sz="6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220433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110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47595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Typical </a:t>
            </a:r>
            <a:r>
              <a:rPr lang="en">
                <a:solidFill>
                  <a:schemeClr val="dk2"/>
                </a:solidFill>
              </a:rPr>
              <a:t>GPU </a:t>
            </a:r>
            <a:r>
              <a:rPr lang="en"/>
              <a:t>day</a:t>
            </a:r>
            <a:endParaRPr/>
          </a:p>
        </p:txBody>
      </p:sp>
      <p:grpSp>
        <p:nvGrpSpPr>
          <p:cNvPr id="1264" name="Google Shape;1264;p110"/>
          <p:cNvGrpSpPr/>
          <p:nvPr/>
        </p:nvGrpSpPr>
        <p:grpSpPr>
          <a:xfrm>
            <a:off x="732016" y="3652397"/>
            <a:ext cx="1877897" cy="982080"/>
            <a:chOff x="3519001" y="4287460"/>
            <a:chExt cx="1186215" cy="519344"/>
          </a:xfrm>
        </p:grpSpPr>
        <p:grpSp>
          <p:nvGrpSpPr>
            <p:cNvPr id="1265" name="Google Shape;1265;p110"/>
            <p:cNvGrpSpPr/>
            <p:nvPr/>
          </p:nvGrpSpPr>
          <p:grpSpPr>
            <a:xfrm>
              <a:off x="3519001" y="4287460"/>
              <a:ext cx="1186215" cy="110135"/>
              <a:chOff x="3519001" y="4287460"/>
              <a:chExt cx="1186215" cy="110135"/>
            </a:xfrm>
          </p:grpSpPr>
          <p:sp>
            <p:nvSpPr>
              <p:cNvPr id="1266" name="Google Shape;1266;p110"/>
              <p:cNvSpPr/>
              <p:nvPr/>
            </p:nvSpPr>
            <p:spPr>
              <a:xfrm>
                <a:off x="3519001" y="4295295"/>
                <a:ext cx="138600" cy="102300"/>
              </a:xfrm>
              <a:prstGeom prst="rect">
                <a:avLst/>
              </a:prstGeom>
              <a:solidFill>
                <a:srgbClr val="F9DB9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67" name="Google Shape;1267;p110"/>
              <p:cNvSpPr/>
              <p:nvPr/>
            </p:nvSpPr>
            <p:spPr>
              <a:xfrm>
                <a:off x="3663316" y="4287460"/>
                <a:ext cx="1041900" cy="9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" sz="700" b="0" i="0" u="none" strike="noStrike" cap="none">
                    <a:solidFill>
                      <a:srgbClr val="373C4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dataset collection</a:t>
                </a:r>
                <a:endParaRPr sz="7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1268" name="Google Shape;1268;p110"/>
            <p:cNvGrpSpPr/>
            <p:nvPr/>
          </p:nvGrpSpPr>
          <p:grpSpPr>
            <a:xfrm>
              <a:off x="3519001" y="4390019"/>
              <a:ext cx="1186215" cy="110135"/>
              <a:chOff x="3519001" y="4439450"/>
              <a:chExt cx="1186215" cy="110135"/>
            </a:xfrm>
          </p:grpSpPr>
          <p:sp>
            <p:nvSpPr>
              <p:cNvPr id="1269" name="Google Shape;1269;p110"/>
              <p:cNvSpPr/>
              <p:nvPr/>
            </p:nvSpPr>
            <p:spPr>
              <a:xfrm>
                <a:off x="3519001" y="4447285"/>
                <a:ext cx="138600" cy="102300"/>
              </a:xfrm>
              <a:prstGeom prst="rect">
                <a:avLst/>
              </a:prstGeom>
              <a:solidFill>
                <a:srgbClr val="FFA08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70" name="Google Shape;1270;p110"/>
              <p:cNvSpPr/>
              <p:nvPr/>
            </p:nvSpPr>
            <p:spPr>
              <a:xfrm>
                <a:off x="3663316" y="4439450"/>
                <a:ext cx="1041900" cy="9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" sz="700" b="0" i="0" u="none" strike="noStrike" cap="none">
                    <a:solidFill>
                      <a:srgbClr val="373C4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analysis</a:t>
                </a:r>
                <a:endParaRPr sz="7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1271" name="Google Shape;1271;p110"/>
            <p:cNvGrpSpPr/>
            <p:nvPr/>
          </p:nvGrpSpPr>
          <p:grpSpPr>
            <a:xfrm>
              <a:off x="3519001" y="4491438"/>
              <a:ext cx="1186215" cy="110135"/>
              <a:chOff x="3519001" y="4591440"/>
              <a:chExt cx="1186215" cy="110135"/>
            </a:xfrm>
          </p:grpSpPr>
          <p:sp>
            <p:nvSpPr>
              <p:cNvPr id="1272" name="Google Shape;1272;p110"/>
              <p:cNvSpPr/>
              <p:nvPr/>
            </p:nvSpPr>
            <p:spPr>
              <a:xfrm>
                <a:off x="3519001" y="4599275"/>
                <a:ext cx="138600" cy="102300"/>
              </a:xfrm>
              <a:prstGeom prst="rect">
                <a:avLst/>
              </a:prstGeom>
              <a:solidFill>
                <a:srgbClr val="B4E2D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73" name="Google Shape;1273;p110"/>
              <p:cNvSpPr/>
              <p:nvPr/>
            </p:nvSpPr>
            <p:spPr>
              <a:xfrm>
                <a:off x="3663316" y="4591440"/>
                <a:ext cx="1041900" cy="9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" sz="700" b="0" i="0" u="none" strike="noStrike" cap="none">
                    <a:solidFill>
                      <a:srgbClr val="373C4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ETL</a:t>
                </a:r>
                <a:endParaRPr sz="7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1274" name="Google Shape;1274;p110"/>
            <p:cNvGrpSpPr/>
            <p:nvPr/>
          </p:nvGrpSpPr>
          <p:grpSpPr>
            <a:xfrm>
              <a:off x="3519001" y="4593997"/>
              <a:ext cx="1186215" cy="110135"/>
              <a:chOff x="3519001" y="4745287"/>
              <a:chExt cx="1186215" cy="110135"/>
            </a:xfrm>
          </p:grpSpPr>
          <p:sp>
            <p:nvSpPr>
              <p:cNvPr id="1275" name="Google Shape;1275;p110"/>
              <p:cNvSpPr/>
              <p:nvPr/>
            </p:nvSpPr>
            <p:spPr>
              <a:xfrm>
                <a:off x="3519001" y="4753122"/>
                <a:ext cx="138600" cy="102300"/>
              </a:xfrm>
              <a:prstGeom prst="rect">
                <a:avLst/>
              </a:prstGeom>
              <a:solidFill>
                <a:srgbClr val="A8B7B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76" name="Google Shape;1276;p110"/>
              <p:cNvSpPr/>
              <p:nvPr/>
            </p:nvSpPr>
            <p:spPr>
              <a:xfrm>
                <a:off x="3663316" y="4745287"/>
                <a:ext cx="1041900" cy="9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" sz="700" b="0" i="0" u="none" strike="noStrike" cap="none">
                    <a:solidFill>
                      <a:srgbClr val="373C4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train</a:t>
                </a:r>
                <a:endParaRPr sz="7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1277" name="Google Shape;1277;p110"/>
            <p:cNvGrpSpPr/>
            <p:nvPr/>
          </p:nvGrpSpPr>
          <p:grpSpPr>
            <a:xfrm>
              <a:off x="3519001" y="4699439"/>
              <a:ext cx="1186215" cy="107365"/>
              <a:chOff x="3519001" y="4898190"/>
              <a:chExt cx="1186215" cy="107365"/>
            </a:xfrm>
          </p:grpSpPr>
          <p:sp>
            <p:nvSpPr>
              <p:cNvPr id="1278" name="Google Shape;1278;p110"/>
              <p:cNvSpPr/>
              <p:nvPr/>
            </p:nvSpPr>
            <p:spPr>
              <a:xfrm>
                <a:off x="3519001" y="4903255"/>
                <a:ext cx="138600" cy="102300"/>
              </a:xfrm>
              <a:prstGeom prst="rect">
                <a:avLst/>
              </a:prstGeom>
              <a:solidFill>
                <a:srgbClr val="B0E3F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79" name="Google Shape;1279;p110"/>
              <p:cNvSpPr/>
              <p:nvPr/>
            </p:nvSpPr>
            <p:spPr>
              <a:xfrm>
                <a:off x="3663316" y="4898190"/>
                <a:ext cx="1041900" cy="9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" sz="700" b="0" i="0" u="none" strike="noStrike" cap="none">
                    <a:solidFill>
                      <a:srgbClr val="373C4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inference</a:t>
                </a:r>
                <a:endParaRPr sz="7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grpSp>
        <p:nvGrpSpPr>
          <p:cNvPr id="1280" name="Google Shape;1280;p110"/>
          <p:cNvGrpSpPr/>
          <p:nvPr/>
        </p:nvGrpSpPr>
        <p:grpSpPr>
          <a:xfrm>
            <a:off x="1879830" y="925854"/>
            <a:ext cx="5661998" cy="3797071"/>
            <a:chOff x="3680271" y="1385529"/>
            <a:chExt cx="4348692" cy="2916337"/>
          </a:xfrm>
        </p:grpSpPr>
        <p:grpSp>
          <p:nvGrpSpPr>
            <p:cNvPr id="1281" name="Google Shape;1281;p110"/>
            <p:cNvGrpSpPr/>
            <p:nvPr/>
          </p:nvGrpSpPr>
          <p:grpSpPr>
            <a:xfrm>
              <a:off x="3882860" y="1464605"/>
              <a:ext cx="4146104" cy="2763986"/>
              <a:chOff x="3882860" y="1464605"/>
              <a:chExt cx="4146104" cy="2763986"/>
            </a:xfrm>
          </p:grpSpPr>
          <p:grpSp>
            <p:nvGrpSpPr>
              <p:cNvPr id="1282" name="Google Shape;1282;p110"/>
              <p:cNvGrpSpPr/>
              <p:nvPr/>
            </p:nvGrpSpPr>
            <p:grpSpPr>
              <a:xfrm>
                <a:off x="3882860" y="1464605"/>
                <a:ext cx="4146104" cy="2763986"/>
                <a:chOff x="1524000" y="539750"/>
                <a:chExt cx="4982100" cy="3321300"/>
              </a:xfrm>
            </p:grpSpPr>
            <p:pic>
              <p:nvPicPr>
                <p:cNvPr id="1283" name="Google Shape;1283;p11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1524000" y="539750"/>
                  <a:ext cx="4982100" cy="33213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284" name="Google Shape;1284;p110"/>
                <p:cNvSpPr/>
                <p:nvPr/>
              </p:nvSpPr>
              <p:spPr>
                <a:xfrm>
                  <a:off x="3218914" y="1865937"/>
                  <a:ext cx="1903800" cy="71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" sz="1400" b="1" i="0" u="none" strike="noStrike" cap="none">
                      <a:solidFill>
                        <a:srgbClr val="7F7F7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GPU POWERED WORKFLOW</a:t>
                  </a:r>
                  <a:endParaRPr sz="1400" b="1" i="0" u="none" strike="noStrike" cap="none">
                    <a:solidFill>
                      <a:srgbClr val="7F7F7F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285" name="Google Shape;1285;p110"/>
                <p:cNvSpPr/>
                <p:nvPr/>
              </p:nvSpPr>
              <p:spPr>
                <a:xfrm>
                  <a:off x="3145971" y="1331383"/>
                  <a:ext cx="1738200" cy="1738200"/>
                </a:xfrm>
                <a:prstGeom prst="ellipse">
                  <a:avLst/>
                </a:prstGeom>
                <a:noFill/>
                <a:ln w="25400" cap="flat" cmpd="sng">
                  <a:solidFill>
                    <a:srgbClr val="7F7F7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  <p:grpSp>
            <p:nvGrpSpPr>
              <p:cNvPr id="1286" name="Google Shape;1286;p110"/>
              <p:cNvGrpSpPr/>
              <p:nvPr/>
            </p:nvGrpSpPr>
            <p:grpSpPr>
              <a:xfrm>
                <a:off x="5003942" y="1885639"/>
                <a:ext cx="1903785" cy="1910474"/>
                <a:chOff x="1307592" y="1885639"/>
                <a:chExt cx="1903785" cy="1910474"/>
              </a:xfrm>
            </p:grpSpPr>
            <p:grpSp>
              <p:nvGrpSpPr>
                <p:cNvPr id="1287" name="Google Shape;1287;p110"/>
                <p:cNvGrpSpPr/>
                <p:nvPr/>
              </p:nvGrpSpPr>
              <p:grpSpPr>
                <a:xfrm>
                  <a:off x="1307592" y="1894660"/>
                  <a:ext cx="1903785" cy="1901453"/>
                  <a:chOff x="1307592" y="1894660"/>
                  <a:chExt cx="1903785" cy="1901453"/>
                </a:xfrm>
              </p:grpSpPr>
              <p:cxnSp>
                <p:nvCxnSpPr>
                  <p:cNvPr id="1288" name="Google Shape;1288;p110"/>
                  <p:cNvCxnSpPr/>
                  <p:nvPr/>
                </p:nvCxnSpPr>
                <p:spPr>
                  <a:xfrm>
                    <a:off x="1307592" y="2846832"/>
                    <a:ext cx="11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289" name="Google Shape;1289;p110"/>
                  <p:cNvCxnSpPr/>
                  <p:nvPr/>
                </p:nvCxnSpPr>
                <p:spPr>
                  <a:xfrm rot="10800000">
                    <a:off x="2264029" y="1894660"/>
                    <a:ext cx="0" cy="84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290" name="Google Shape;1290;p110"/>
                  <p:cNvCxnSpPr/>
                  <p:nvPr/>
                </p:nvCxnSpPr>
                <p:spPr>
                  <a:xfrm rot="10800000">
                    <a:off x="2264029" y="3712113"/>
                    <a:ext cx="0" cy="84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291" name="Google Shape;1291;p110"/>
                  <p:cNvCxnSpPr/>
                  <p:nvPr/>
                </p:nvCxnSpPr>
                <p:spPr>
                  <a:xfrm>
                    <a:off x="3092577" y="2846832"/>
                    <a:ext cx="11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1292" name="Google Shape;1292;p110"/>
                <p:cNvSpPr txBox="1"/>
                <p:nvPr/>
              </p:nvSpPr>
              <p:spPr>
                <a:xfrm>
                  <a:off x="2154500" y="3534533"/>
                  <a:ext cx="174600" cy="201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00"/>
                    <a:buFont typeface="Arial"/>
                    <a:buNone/>
                  </a:pPr>
                  <a:r>
                    <a:rPr lang="en" sz="5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6</a:t>
                  </a:r>
                  <a:endParaRPr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293" name="Google Shape;1293;p110"/>
                <p:cNvSpPr txBox="1"/>
                <p:nvPr/>
              </p:nvSpPr>
              <p:spPr>
                <a:xfrm>
                  <a:off x="1358187" y="2715824"/>
                  <a:ext cx="174600" cy="201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00"/>
                    <a:buFont typeface="Arial"/>
                    <a:buNone/>
                  </a:pPr>
                  <a:r>
                    <a:rPr lang="en" sz="5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9</a:t>
                  </a:r>
                  <a:endParaRPr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294" name="Google Shape;1294;p110"/>
                <p:cNvSpPr txBox="1"/>
                <p:nvPr/>
              </p:nvSpPr>
              <p:spPr>
                <a:xfrm>
                  <a:off x="2960869" y="2715824"/>
                  <a:ext cx="174600" cy="201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00"/>
                    <a:buFont typeface="Arial"/>
                    <a:buNone/>
                  </a:pPr>
                  <a:r>
                    <a:rPr lang="en" sz="5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3</a:t>
                  </a:r>
                  <a:endParaRPr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295" name="Google Shape;1295;p110"/>
                <p:cNvSpPr txBox="1"/>
                <p:nvPr/>
              </p:nvSpPr>
              <p:spPr>
                <a:xfrm>
                  <a:off x="2141487" y="1885639"/>
                  <a:ext cx="243000" cy="201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00"/>
                    <a:buFont typeface="Arial"/>
                    <a:buNone/>
                  </a:pPr>
                  <a:r>
                    <a:rPr lang="en" sz="5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12</a:t>
                  </a:r>
                  <a:endParaRPr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</p:grpSp>
        <p:sp>
          <p:nvSpPr>
            <p:cNvPr id="1296" name="Google Shape;1296;p110"/>
            <p:cNvSpPr txBox="1"/>
            <p:nvPr/>
          </p:nvSpPr>
          <p:spPr>
            <a:xfrm>
              <a:off x="4046898" y="3431685"/>
              <a:ext cx="640200" cy="1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25" tIns="9125" rIns="9125" bIns="9125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Dataset downloads</a:t>
              </a:r>
              <a:endParaRPr/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overnight</a:t>
              </a:r>
              <a:endParaRPr sz="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297" name="Google Shape;1297;p110"/>
            <p:cNvCxnSpPr/>
            <p:nvPr/>
          </p:nvCxnSpPr>
          <p:spPr>
            <a:xfrm rot="10800000" flipH="1">
              <a:off x="4693731" y="3412620"/>
              <a:ext cx="127500" cy="100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98" name="Google Shape;1298;p110"/>
            <p:cNvSpPr txBox="1"/>
            <p:nvPr/>
          </p:nvSpPr>
          <p:spPr>
            <a:xfrm>
              <a:off x="3680271" y="2711689"/>
              <a:ext cx="866400" cy="7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25" tIns="9125" rIns="9125" bIns="9125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Configure ETL workflow</a:t>
              </a:r>
              <a:endParaRPr sz="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299" name="Google Shape;1299;p110"/>
            <p:cNvCxnSpPr/>
            <p:nvPr/>
          </p:nvCxnSpPr>
          <p:spPr>
            <a:xfrm>
              <a:off x="4546408" y="2766395"/>
              <a:ext cx="1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00" name="Google Shape;1300;p110"/>
            <p:cNvSpPr txBox="1"/>
            <p:nvPr/>
          </p:nvSpPr>
          <p:spPr>
            <a:xfrm>
              <a:off x="4320258" y="2059615"/>
              <a:ext cx="414300" cy="19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25" tIns="9125" rIns="9125" bIns="9125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Start ETL </a:t>
              </a:r>
              <a:endParaRPr/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workflow</a:t>
              </a:r>
              <a:endParaRPr/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Get a coffee</a:t>
              </a:r>
              <a:endParaRPr sz="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301" name="Google Shape;1301;p110"/>
            <p:cNvCxnSpPr/>
            <p:nvPr/>
          </p:nvCxnSpPr>
          <p:spPr>
            <a:xfrm>
              <a:off x="4745835" y="2152348"/>
              <a:ext cx="120300" cy="6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02" name="Google Shape;1302;p110"/>
            <p:cNvSpPr txBox="1"/>
            <p:nvPr/>
          </p:nvSpPr>
          <p:spPr>
            <a:xfrm>
              <a:off x="3903186" y="1788087"/>
              <a:ext cx="1056300" cy="7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25" tIns="9125" rIns="9125" bIns="9125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Eh, forgot to add a feature</a:t>
              </a:r>
              <a:endParaRPr sz="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03" name="Google Shape;1303;p110"/>
            <p:cNvSpPr txBox="1"/>
            <p:nvPr/>
          </p:nvSpPr>
          <p:spPr>
            <a:xfrm>
              <a:off x="5706267" y="1385529"/>
              <a:ext cx="409800" cy="7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25" tIns="9125" rIns="9125" bIns="91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Restart ETL</a:t>
              </a:r>
              <a:endParaRPr sz="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04" name="Google Shape;1304;p110"/>
            <p:cNvSpPr txBox="1"/>
            <p:nvPr/>
          </p:nvSpPr>
          <p:spPr>
            <a:xfrm>
              <a:off x="6414310" y="1431923"/>
              <a:ext cx="462000" cy="7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25" tIns="9125" rIns="9125" bIns="91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Train model</a:t>
              </a:r>
              <a:endParaRPr sz="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05" name="Google Shape;1305;p110"/>
            <p:cNvSpPr txBox="1"/>
            <p:nvPr/>
          </p:nvSpPr>
          <p:spPr>
            <a:xfrm>
              <a:off x="6639534" y="1567956"/>
              <a:ext cx="318300" cy="7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25" tIns="9125" rIns="9125" bIns="91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Validate</a:t>
              </a:r>
              <a:endParaRPr sz="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06" name="Google Shape;1306;p110"/>
            <p:cNvSpPr txBox="1"/>
            <p:nvPr/>
          </p:nvSpPr>
          <p:spPr>
            <a:xfrm>
              <a:off x="7166396" y="2048639"/>
              <a:ext cx="552000" cy="19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25" tIns="9125" rIns="9125" bIns="91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Experiment with optimizations </a:t>
              </a:r>
              <a:b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&amp; repeat</a:t>
              </a:r>
              <a:endParaRPr sz="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07" name="Google Shape;1307;p110"/>
            <p:cNvSpPr txBox="1"/>
            <p:nvPr/>
          </p:nvSpPr>
          <p:spPr>
            <a:xfrm>
              <a:off x="4471037" y="1413180"/>
              <a:ext cx="959100" cy="1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25" tIns="9125" rIns="9125" bIns="9125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Find unexpected null values</a:t>
              </a:r>
              <a:b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stored as strings</a:t>
              </a:r>
              <a:endParaRPr sz="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08" name="Google Shape;1308;p110"/>
            <p:cNvSpPr txBox="1"/>
            <p:nvPr/>
          </p:nvSpPr>
          <p:spPr>
            <a:xfrm>
              <a:off x="6089451" y="4228666"/>
              <a:ext cx="627300" cy="7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25" tIns="9125" rIns="9125" bIns="91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Go home on time</a:t>
              </a:r>
              <a:endParaRPr sz="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309" name="Google Shape;1309;p110"/>
            <p:cNvCxnSpPr/>
            <p:nvPr/>
          </p:nvCxnSpPr>
          <p:spPr>
            <a:xfrm>
              <a:off x="4952132" y="1873752"/>
              <a:ext cx="99600" cy="9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10" name="Google Shape;1310;p110"/>
            <p:cNvCxnSpPr/>
            <p:nvPr/>
          </p:nvCxnSpPr>
          <p:spPr>
            <a:xfrm>
              <a:off x="5429051" y="1591652"/>
              <a:ext cx="36600" cy="9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11" name="Google Shape;1311;p110"/>
            <p:cNvCxnSpPr/>
            <p:nvPr/>
          </p:nvCxnSpPr>
          <p:spPr>
            <a:xfrm>
              <a:off x="5741569" y="1498767"/>
              <a:ext cx="12600" cy="1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12" name="Google Shape;1312;p110"/>
            <p:cNvCxnSpPr/>
            <p:nvPr/>
          </p:nvCxnSpPr>
          <p:spPr>
            <a:xfrm flipH="1">
              <a:off x="6374965" y="1540510"/>
              <a:ext cx="48600" cy="113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13" name="Google Shape;1313;p110"/>
            <p:cNvCxnSpPr/>
            <p:nvPr/>
          </p:nvCxnSpPr>
          <p:spPr>
            <a:xfrm rot="10800000">
              <a:off x="6055070" y="4105250"/>
              <a:ext cx="16800" cy="131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14" name="Google Shape;1314;p110"/>
            <p:cNvCxnSpPr/>
            <p:nvPr/>
          </p:nvCxnSpPr>
          <p:spPr>
            <a:xfrm flipH="1">
              <a:off x="7022592" y="2107678"/>
              <a:ext cx="105600" cy="6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15" name="Google Shape;1315;p110"/>
            <p:cNvCxnSpPr/>
            <p:nvPr/>
          </p:nvCxnSpPr>
          <p:spPr>
            <a:xfrm flipH="1">
              <a:off x="6583137" y="1653608"/>
              <a:ext cx="62100" cy="99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16" name="Google Shape;1316;p110"/>
            <p:cNvCxnSpPr/>
            <p:nvPr/>
          </p:nvCxnSpPr>
          <p:spPr>
            <a:xfrm flipH="1">
              <a:off x="6808364" y="1835511"/>
              <a:ext cx="67800" cy="7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17" name="Google Shape;1317;p110"/>
            <p:cNvSpPr txBox="1"/>
            <p:nvPr/>
          </p:nvSpPr>
          <p:spPr>
            <a:xfrm>
              <a:off x="6873798" y="1759745"/>
              <a:ext cx="446400" cy="7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25" tIns="9125" rIns="9125" bIns="91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Test model</a:t>
              </a:r>
              <a:endParaRPr sz="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318" name="Google Shape;1318;p110"/>
            <p:cNvGrpSpPr/>
            <p:nvPr/>
          </p:nvGrpSpPr>
          <p:grpSpPr>
            <a:xfrm>
              <a:off x="4171526" y="1962938"/>
              <a:ext cx="275164" cy="289480"/>
              <a:chOff x="1261310" y="1050735"/>
              <a:chExt cx="275164" cy="289480"/>
            </a:xfrm>
          </p:grpSpPr>
          <p:pic>
            <p:nvPicPr>
              <p:cNvPr id="1319" name="Google Shape;1319;p110" descr="Coffee with solid fill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261310" y="1050735"/>
                <a:ext cx="275164" cy="28948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320" name="Google Shape;1320;p110"/>
              <p:cNvGrpSpPr/>
              <p:nvPr/>
            </p:nvGrpSpPr>
            <p:grpSpPr>
              <a:xfrm>
                <a:off x="1326609" y="1206996"/>
                <a:ext cx="118918" cy="59789"/>
                <a:chOff x="1326609" y="1206996"/>
                <a:chExt cx="118918" cy="59789"/>
              </a:xfrm>
            </p:grpSpPr>
            <p:pic>
              <p:nvPicPr>
                <p:cNvPr id="1321" name="Google Shape;1321;p110" descr="Heart with solid fill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1342059" y="1206996"/>
                  <a:ext cx="56833" cy="5978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22" name="Google Shape;1322;p110" descr="Artificial Intelligence with solid fill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1391336" y="1206996"/>
                  <a:ext cx="54191" cy="570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1323" name="Google Shape;1323;p110"/>
                <p:cNvCxnSpPr/>
                <p:nvPr/>
              </p:nvCxnSpPr>
              <p:spPr>
                <a:xfrm>
                  <a:off x="1326609" y="1218760"/>
                  <a:ext cx="0" cy="336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sp>
        <p:nvSpPr>
          <p:cNvPr id="63" name="Google Shape;997;p96">
            <a:extLst>
              <a:ext uri="{FF2B5EF4-FFF2-40B4-BE49-F238E27FC236}">
                <a16:creationId xmlns:a16="http://schemas.microsoft.com/office/drawing/2014/main" id="{B8628188-F7C7-4E40-A04E-1D2D6E430B9B}"/>
              </a:ext>
            </a:extLst>
          </p:cNvPr>
          <p:cNvSpPr txBox="1"/>
          <p:nvPr/>
        </p:nvSpPr>
        <p:spPr>
          <a:xfrm>
            <a:off x="493100" y="4768148"/>
            <a:ext cx="7806300" cy="290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latin typeface="Montserrat"/>
                <a:ea typeface="Montserrat"/>
                <a:cs typeface="Montserrat"/>
                <a:sym typeface="Montserrat"/>
              </a:rPr>
              <a:t>https://developer.nvidia.com/blog/gpu-accelerated-analytics-rapids/</a:t>
            </a:r>
            <a:endParaRPr sz="6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227815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112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00263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Comparing CPU vs </a:t>
            </a:r>
            <a:r>
              <a:rPr lang="en" sz="2400">
                <a:solidFill>
                  <a:srgbClr val="DF199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GPU </a:t>
            </a:r>
            <a:r>
              <a:rPr lang="en" sz="2400">
                <a:solidFill>
                  <a:srgbClr val="00263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day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34" name="Google Shape;1334;p112"/>
          <p:cNvGrpSpPr/>
          <p:nvPr/>
        </p:nvGrpSpPr>
        <p:grpSpPr>
          <a:xfrm>
            <a:off x="7623704" y="329777"/>
            <a:ext cx="1186215" cy="519344"/>
            <a:chOff x="3519001" y="4287460"/>
            <a:chExt cx="1186215" cy="519344"/>
          </a:xfrm>
        </p:grpSpPr>
        <p:grpSp>
          <p:nvGrpSpPr>
            <p:cNvPr id="1335" name="Google Shape;1335;p112"/>
            <p:cNvGrpSpPr/>
            <p:nvPr/>
          </p:nvGrpSpPr>
          <p:grpSpPr>
            <a:xfrm>
              <a:off x="3519001" y="4287460"/>
              <a:ext cx="1186215" cy="110135"/>
              <a:chOff x="3519001" y="4287460"/>
              <a:chExt cx="1186215" cy="110135"/>
            </a:xfrm>
          </p:grpSpPr>
          <p:sp>
            <p:nvSpPr>
              <p:cNvPr id="1336" name="Google Shape;1336;p112"/>
              <p:cNvSpPr/>
              <p:nvPr/>
            </p:nvSpPr>
            <p:spPr>
              <a:xfrm>
                <a:off x="3519001" y="4295295"/>
                <a:ext cx="138600" cy="102300"/>
              </a:xfrm>
              <a:prstGeom prst="rect">
                <a:avLst/>
              </a:prstGeom>
              <a:solidFill>
                <a:srgbClr val="F9DB9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37" name="Google Shape;1337;p112"/>
              <p:cNvSpPr/>
              <p:nvPr/>
            </p:nvSpPr>
            <p:spPr>
              <a:xfrm>
                <a:off x="3663316" y="4287460"/>
                <a:ext cx="1041900" cy="9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" sz="700" b="0" i="0" u="none" strike="noStrike" cap="none">
                    <a:solidFill>
                      <a:srgbClr val="373C4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dataset collection</a:t>
                </a:r>
                <a:endParaRPr sz="7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1338" name="Google Shape;1338;p112"/>
            <p:cNvGrpSpPr/>
            <p:nvPr/>
          </p:nvGrpSpPr>
          <p:grpSpPr>
            <a:xfrm>
              <a:off x="3519001" y="4390019"/>
              <a:ext cx="1186215" cy="110135"/>
              <a:chOff x="3519001" y="4439450"/>
              <a:chExt cx="1186215" cy="110135"/>
            </a:xfrm>
          </p:grpSpPr>
          <p:sp>
            <p:nvSpPr>
              <p:cNvPr id="1339" name="Google Shape;1339;p112"/>
              <p:cNvSpPr/>
              <p:nvPr/>
            </p:nvSpPr>
            <p:spPr>
              <a:xfrm>
                <a:off x="3519001" y="4447285"/>
                <a:ext cx="138600" cy="102300"/>
              </a:xfrm>
              <a:prstGeom prst="rect">
                <a:avLst/>
              </a:prstGeom>
              <a:solidFill>
                <a:srgbClr val="FFA08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40" name="Google Shape;1340;p112"/>
              <p:cNvSpPr/>
              <p:nvPr/>
            </p:nvSpPr>
            <p:spPr>
              <a:xfrm>
                <a:off x="3663316" y="4439450"/>
                <a:ext cx="1041900" cy="9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" sz="700" b="0" i="0" u="none" strike="noStrike" cap="none">
                    <a:solidFill>
                      <a:srgbClr val="373C4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analysis</a:t>
                </a:r>
                <a:endParaRPr sz="7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1341" name="Google Shape;1341;p112"/>
            <p:cNvGrpSpPr/>
            <p:nvPr/>
          </p:nvGrpSpPr>
          <p:grpSpPr>
            <a:xfrm>
              <a:off x="3519001" y="4491438"/>
              <a:ext cx="1186215" cy="110135"/>
              <a:chOff x="3519001" y="4591440"/>
              <a:chExt cx="1186215" cy="110135"/>
            </a:xfrm>
          </p:grpSpPr>
          <p:sp>
            <p:nvSpPr>
              <p:cNvPr id="1342" name="Google Shape;1342;p112"/>
              <p:cNvSpPr/>
              <p:nvPr/>
            </p:nvSpPr>
            <p:spPr>
              <a:xfrm>
                <a:off x="3519001" y="4599275"/>
                <a:ext cx="138600" cy="102300"/>
              </a:xfrm>
              <a:prstGeom prst="rect">
                <a:avLst/>
              </a:prstGeom>
              <a:solidFill>
                <a:srgbClr val="B4E2D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43" name="Google Shape;1343;p112"/>
              <p:cNvSpPr/>
              <p:nvPr/>
            </p:nvSpPr>
            <p:spPr>
              <a:xfrm>
                <a:off x="3663316" y="4591440"/>
                <a:ext cx="1041900" cy="9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" sz="700" b="0" i="0" u="none" strike="noStrike" cap="none">
                    <a:solidFill>
                      <a:srgbClr val="373C4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ETL</a:t>
                </a:r>
                <a:endParaRPr sz="7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1344" name="Google Shape;1344;p112"/>
            <p:cNvGrpSpPr/>
            <p:nvPr/>
          </p:nvGrpSpPr>
          <p:grpSpPr>
            <a:xfrm>
              <a:off x="3519001" y="4593997"/>
              <a:ext cx="1186215" cy="110135"/>
              <a:chOff x="3519001" y="4745287"/>
              <a:chExt cx="1186215" cy="110135"/>
            </a:xfrm>
          </p:grpSpPr>
          <p:sp>
            <p:nvSpPr>
              <p:cNvPr id="1345" name="Google Shape;1345;p112"/>
              <p:cNvSpPr/>
              <p:nvPr/>
            </p:nvSpPr>
            <p:spPr>
              <a:xfrm>
                <a:off x="3519001" y="4753122"/>
                <a:ext cx="138600" cy="102300"/>
              </a:xfrm>
              <a:prstGeom prst="rect">
                <a:avLst/>
              </a:prstGeom>
              <a:solidFill>
                <a:srgbClr val="A8B7B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46" name="Google Shape;1346;p112"/>
              <p:cNvSpPr/>
              <p:nvPr/>
            </p:nvSpPr>
            <p:spPr>
              <a:xfrm>
                <a:off x="3663316" y="4745287"/>
                <a:ext cx="1041900" cy="9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" sz="700" b="0" i="0" u="none" strike="noStrike" cap="none">
                    <a:solidFill>
                      <a:srgbClr val="373C4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train</a:t>
                </a:r>
                <a:endParaRPr sz="7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1347" name="Google Shape;1347;p112"/>
            <p:cNvGrpSpPr/>
            <p:nvPr/>
          </p:nvGrpSpPr>
          <p:grpSpPr>
            <a:xfrm>
              <a:off x="3519001" y="4699439"/>
              <a:ext cx="1186215" cy="107365"/>
              <a:chOff x="3519001" y="4898190"/>
              <a:chExt cx="1186215" cy="107365"/>
            </a:xfrm>
          </p:grpSpPr>
          <p:sp>
            <p:nvSpPr>
              <p:cNvPr id="1348" name="Google Shape;1348;p112"/>
              <p:cNvSpPr/>
              <p:nvPr/>
            </p:nvSpPr>
            <p:spPr>
              <a:xfrm>
                <a:off x="3519001" y="4903255"/>
                <a:ext cx="138600" cy="102300"/>
              </a:xfrm>
              <a:prstGeom prst="rect">
                <a:avLst/>
              </a:prstGeom>
              <a:solidFill>
                <a:srgbClr val="B0E3F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49" name="Google Shape;1349;p112"/>
              <p:cNvSpPr/>
              <p:nvPr/>
            </p:nvSpPr>
            <p:spPr>
              <a:xfrm>
                <a:off x="3663316" y="4898190"/>
                <a:ext cx="1041900" cy="9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" sz="700" b="0" i="0" u="none" strike="noStrike" cap="none">
                    <a:solidFill>
                      <a:srgbClr val="373C4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inference</a:t>
                </a:r>
                <a:endParaRPr sz="7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grpSp>
        <p:nvGrpSpPr>
          <p:cNvPr id="1350" name="Google Shape;1350;p112"/>
          <p:cNvGrpSpPr/>
          <p:nvPr/>
        </p:nvGrpSpPr>
        <p:grpSpPr>
          <a:xfrm>
            <a:off x="146567" y="1195486"/>
            <a:ext cx="4612944" cy="3296413"/>
            <a:chOff x="0" y="1035937"/>
            <a:chExt cx="4612944" cy="3296413"/>
          </a:xfrm>
        </p:grpSpPr>
        <p:grpSp>
          <p:nvGrpSpPr>
            <p:cNvPr id="1351" name="Google Shape;1351;p112"/>
            <p:cNvGrpSpPr/>
            <p:nvPr/>
          </p:nvGrpSpPr>
          <p:grpSpPr>
            <a:xfrm>
              <a:off x="0" y="1329890"/>
              <a:ext cx="4612944" cy="3002460"/>
              <a:chOff x="0" y="1329890"/>
              <a:chExt cx="4612944" cy="3002460"/>
            </a:xfrm>
          </p:grpSpPr>
          <p:grpSp>
            <p:nvGrpSpPr>
              <p:cNvPr id="1352" name="Google Shape;1352;p112"/>
              <p:cNvGrpSpPr/>
              <p:nvPr/>
            </p:nvGrpSpPr>
            <p:grpSpPr>
              <a:xfrm>
                <a:off x="189948" y="1464605"/>
                <a:ext cx="4146104" cy="2763986"/>
                <a:chOff x="189948" y="1464605"/>
                <a:chExt cx="4146104" cy="2763986"/>
              </a:xfrm>
            </p:grpSpPr>
            <p:grpSp>
              <p:nvGrpSpPr>
                <p:cNvPr id="1353" name="Google Shape;1353;p112"/>
                <p:cNvGrpSpPr/>
                <p:nvPr/>
              </p:nvGrpSpPr>
              <p:grpSpPr>
                <a:xfrm>
                  <a:off x="189948" y="1464605"/>
                  <a:ext cx="4146104" cy="2763986"/>
                  <a:chOff x="1524000" y="539750"/>
                  <a:chExt cx="4982100" cy="3321300"/>
                </a:xfrm>
              </p:grpSpPr>
              <p:pic>
                <p:nvPicPr>
                  <p:cNvPr id="1354" name="Google Shape;1354;p112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>
                    <a:off x="1524000" y="539750"/>
                    <a:ext cx="4982100" cy="3321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355" name="Google Shape;1355;p112"/>
                  <p:cNvSpPr/>
                  <p:nvPr/>
                </p:nvSpPr>
                <p:spPr>
                  <a:xfrm>
                    <a:off x="3232649" y="1865937"/>
                    <a:ext cx="1949700" cy="717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b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lang="en" sz="1400" b="1" i="0" u="none" strike="noStrike" cap="none">
                        <a:solidFill>
                          <a:srgbClr val="7F7F7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rPr>
                      <a:t>CPU POWERED WORKFLOW</a:t>
                    </a:r>
                    <a:endParaRPr sz="1400" b="1" i="0" u="none" strike="noStrike" cap="none">
                      <a:solidFill>
                        <a:srgbClr val="7F7F7F"/>
                      </a:solidFill>
                      <a:latin typeface="Montserrat"/>
                      <a:ea typeface="Montserrat"/>
                      <a:cs typeface="Montserrat"/>
                      <a:sym typeface="Montserrat"/>
                    </a:endParaRPr>
                  </a:p>
                </p:txBody>
              </p:sp>
              <p:sp>
                <p:nvSpPr>
                  <p:cNvPr id="1356" name="Google Shape;1356;p112"/>
                  <p:cNvSpPr/>
                  <p:nvPr/>
                </p:nvSpPr>
                <p:spPr>
                  <a:xfrm>
                    <a:off x="3145971" y="1331383"/>
                    <a:ext cx="1738200" cy="1738200"/>
                  </a:xfrm>
                  <a:prstGeom prst="ellipse">
                    <a:avLst/>
                  </a:prstGeom>
                  <a:noFill/>
                  <a:ln w="25400" cap="flat" cmpd="sng">
                    <a:solidFill>
                      <a:srgbClr val="7F7F7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endParaRPr>
                  </a:p>
                </p:txBody>
              </p:sp>
            </p:grpSp>
            <p:grpSp>
              <p:nvGrpSpPr>
                <p:cNvPr id="1357" name="Google Shape;1357;p112"/>
                <p:cNvGrpSpPr/>
                <p:nvPr/>
              </p:nvGrpSpPr>
              <p:grpSpPr>
                <a:xfrm>
                  <a:off x="1307592" y="1885639"/>
                  <a:ext cx="1903785" cy="1910494"/>
                  <a:chOff x="1307592" y="1885639"/>
                  <a:chExt cx="1903785" cy="1910494"/>
                </a:xfrm>
              </p:grpSpPr>
              <p:grpSp>
                <p:nvGrpSpPr>
                  <p:cNvPr id="1358" name="Google Shape;1358;p112"/>
                  <p:cNvGrpSpPr/>
                  <p:nvPr/>
                </p:nvGrpSpPr>
                <p:grpSpPr>
                  <a:xfrm>
                    <a:off x="1307592" y="1894660"/>
                    <a:ext cx="1903785" cy="1901453"/>
                    <a:chOff x="1307592" y="1894660"/>
                    <a:chExt cx="1903785" cy="1901453"/>
                  </a:xfrm>
                </p:grpSpPr>
                <p:cxnSp>
                  <p:nvCxnSpPr>
                    <p:cNvPr id="1359" name="Google Shape;1359;p112"/>
                    <p:cNvCxnSpPr/>
                    <p:nvPr/>
                  </p:nvCxnSpPr>
                  <p:spPr>
                    <a:xfrm>
                      <a:off x="1307592" y="2846832"/>
                      <a:ext cx="1188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360" name="Google Shape;1360;p112"/>
                    <p:cNvCxnSpPr/>
                    <p:nvPr/>
                  </p:nvCxnSpPr>
                  <p:spPr>
                    <a:xfrm rot="10800000">
                      <a:off x="2264029" y="1894660"/>
                      <a:ext cx="0" cy="840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361" name="Google Shape;1361;p112"/>
                    <p:cNvCxnSpPr/>
                    <p:nvPr/>
                  </p:nvCxnSpPr>
                  <p:spPr>
                    <a:xfrm rot="10800000">
                      <a:off x="2264029" y="3712113"/>
                      <a:ext cx="0" cy="840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362" name="Google Shape;1362;p112"/>
                    <p:cNvCxnSpPr/>
                    <p:nvPr/>
                  </p:nvCxnSpPr>
                  <p:spPr>
                    <a:xfrm>
                      <a:off x="3092577" y="2846832"/>
                      <a:ext cx="1188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</p:cxnSp>
              </p:grpSp>
              <p:sp>
                <p:nvSpPr>
                  <p:cNvPr id="1363" name="Google Shape;1363;p112"/>
                  <p:cNvSpPr txBox="1"/>
                  <p:nvPr/>
                </p:nvSpPr>
                <p:spPr>
                  <a:xfrm>
                    <a:off x="2154500" y="3534533"/>
                    <a:ext cx="174600" cy="261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sp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500"/>
                      <a:buFont typeface="Arial"/>
                      <a:buNone/>
                    </a:pPr>
                    <a:r>
                      <a:rPr lang="en" sz="500" b="0" i="0" u="none" strike="noStrike" cap="non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rPr>
                      <a:t>6</a:t>
                    </a:r>
                    <a:endParaRPr sz="5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endParaRPr>
                  </a:p>
                </p:txBody>
              </p:sp>
              <p:sp>
                <p:nvSpPr>
                  <p:cNvPr id="1364" name="Google Shape;1364;p112"/>
                  <p:cNvSpPr txBox="1"/>
                  <p:nvPr/>
                </p:nvSpPr>
                <p:spPr>
                  <a:xfrm>
                    <a:off x="1358187" y="2715824"/>
                    <a:ext cx="174600" cy="261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sp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500"/>
                      <a:buFont typeface="Arial"/>
                      <a:buNone/>
                    </a:pPr>
                    <a:r>
                      <a:rPr lang="en" sz="500" b="0" i="0" u="none" strike="noStrike" cap="non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rPr>
                      <a:t>9</a:t>
                    </a:r>
                    <a:endParaRPr sz="5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endParaRPr>
                  </a:p>
                </p:txBody>
              </p:sp>
              <p:sp>
                <p:nvSpPr>
                  <p:cNvPr id="1365" name="Google Shape;1365;p112"/>
                  <p:cNvSpPr txBox="1"/>
                  <p:nvPr/>
                </p:nvSpPr>
                <p:spPr>
                  <a:xfrm>
                    <a:off x="2960869" y="2715824"/>
                    <a:ext cx="174600" cy="261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sp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500"/>
                      <a:buFont typeface="Arial"/>
                      <a:buNone/>
                    </a:pPr>
                    <a:r>
                      <a:rPr lang="en" sz="500" b="0" i="0" u="none" strike="noStrike" cap="non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rPr>
                      <a:t>3</a:t>
                    </a:r>
                    <a:endParaRPr sz="5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endParaRPr>
                  </a:p>
                </p:txBody>
              </p:sp>
              <p:sp>
                <p:nvSpPr>
                  <p:cNvPr id="1366" name="Google Shape;1366;p112"/>
                  <p:cNvSpPr txBox="1"/>
                  <p:nvPr/>
                </p:nvSpPr>
                <p:spPr>
                  <a:xfrm>
                    <a:off x="2141487" y="1885639"/>
                    <a:ext cx="243000" cy="261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sp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500"/>
                      <a:buFont typeface="Arial"/>
                      <a:buNone/>
                    </a:pPr>
                    <a:r>
                      <a:rPr lang="en" sz="500" b="0" i="0" u="none" strike="noStrike" cap="non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rPr>
                      <a:t>12</a:t>
                    </a:r>
                    <a:endParaRPr sz="5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endParaRPr>
                  </a:p>
                </p:txBody>
              </p:sp>
            </p:grpSp>
          </p:grpSp>
          <p:sp>
            <p:nvSpPr>
              <p:cNvPr id="1367" name="Google Shape;1367;p112"/>
              <p:cNvSpPr txBox="1"/>
              <p:nvPr/>
            </p:nvSpPr>
            <p:spPr>
              <a:xfrm>
                <a:off x="366627" y="3431685"/>
                <a:ext cx="640200" cy="17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sp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Dataset downloads</a:t>
                </a:r>
                <a:endParaRPr/>
              </a:p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overnight</a:t>
                </a:r>
                <a:endParaRPr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cxnSp>
            <p:nvCxnSpPr>
              <p:cNvPr id="1368" name="Google Shape;1368;p112"/>
              <p:cNvCxnSpPr/>
              <p:nvPr/>
            </p:nvCxnSpPr>
            <p:spPr>
              <a:xfrm rot="10800000" flipH="1">
                <a:off x="1013460" y="3412620"/>
                <a:ext cx="127500" cy="100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369" name="Google Shape;1369;p112"/>
              <p:cNvSpPr txBox="1"/>
              <p:nvPr/>
            </p:nvSpPr>
            <p:spPr>
              <a:xfrm>
                <a:off x="0" y="2711689"/>
                <a:ext cx="866400" cy="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sp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Configure ETL workflow</a:t>
                </a:r>
                <a:endParaRPr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cxnSp>
            <p:nvCxnSpPr>
              <p:cNvPr id="1370" name="Google Shape;1370;p112"/>
              <p:cNvCxnSpPr/>
              <p:nvPr/>
            </p:nvCxnSpPr>
            <p:spPr>
              <a:xfrm>
                <a:off x="866137" y="2766395"/>
                <a:ext cx="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371" name="Google Shape;1371;p112"/>
              <p:cNvSpPr txBox="1"/>
              <p:nvPr/>
            </p:nvSpPr>
            <p:spPr>
              <a:xfrm>
                <a:off x="404550" y="2014928"/>
                <a:ext cx="640200" cy="17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sp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Start ETL workflow</a:t>
                </a:r>
                <a:endParaRPr/>
              </a:p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Get a coffee</a:t>
                </a:r>
                <a:endParaRPr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cxnSp>
            <p:nvCxnSpPr>
              <p:cNvPr id="1372" name="Google Shape;1372;p112"/>
              <p:cNvCxnSpPr/>
              <p:nvPr/>
            </p:nvCxnSpPr>
            <p:spPr>
              <a:xfrm>
                <a:off x="1076644" y="2109454"/>
                <a:ext cx="120300" cy="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373" name="Google Shape;1373;p112"/>
              <p:cNvSpPr txBox="1"/>
              <p:nvPr/>
            </p:nvSpPr>
            <p:spPr>
              <a:xfrm>
                <a:off x="1248883" y="1476125"/>
                <a:ext cx="640200" cy="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sp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Get a coffee</a:t>
                </a:r>
                <a:endParaRPr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74" name="Google Shape;1374;p112"/>
              <p:cNvSpPr txBox="1"/>
              <p:nvPr/>
            </p:nvSpPr>
            <p:spPr>
              <a:xfrm>
                <a:off x="1834467" y="1329890"/>
                <a:ext cx="640200" cy="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sp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Another…</a:t>
                </a:r>
                <a:endParaRPr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75" name="Google Shape;1375;p112"/>
              <p:cNvSpPr txBox="1"/>
              <p:nvPr/>
            </p:nvSpPr>
            <p:spPr>
              <a:xfrm>
                <a:off x="2689774" y="1377596"/>
                <a:ext cx="926400" cy="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sp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@*!# forgot to add a feature</a:t>
                </a:r>
                <a:endParaRPr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76" name="Google Shape;1376;p112"/>
              <p:cNvSpPr txBox="1"/>
              <p:nvPr/>
            </p:nvSpPr>
            <p:spPr>
              <a:xfrm>
                <a:off x="3195893" y="1679517"/>
                <a:ext cx="926400" cy="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Restart ETL workflow</a:t>
                </a:r>
                <a:endParaRPr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77" name="Google Shape;1377;p112"/>
              <p:cNvSpPr txBox="1"/>
              <p:nvPr/>
            </p:nvSpPr>
            <p:spPr>
              <a:xfrm>
                <a:off x="3559004" y="2231199"/>
                <a:ext cx="552000" cy="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sp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Switch to decaff</a:t>
                </a:r>
                <a:endParaRPr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78" name="Google Shape;1378;p112"/>
              <p:cNvSpPr txBox="1"/>
              <p:nvPr/>
            </p:nvSpPr>
            <p:spPr>
              <a:xfrm>
                <a:off x="3653844" y="3259330"/>
                <a:ext cx="959100" cy="17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Find unexpected null values</a:t>
                </a:r>
                <a:br>
                  <a:rPr lang="en"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</a:br>
                <a:r>
                  <a:rPr lang="en"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stored as strings</a:t>
                </a:r>
                <a:endParaRPr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79" name="Google Shape;1379;p112"/>
              <p:cNvSpPr txBox="1"/>
              <p:nvPr/>
            </p:nvSpPr>
            <p:spPr>
              <a:xfrm>
                <a:off x="3355360" y="3748407"/>
                <a:ext cx="959100" cy="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Restart ETL workflow</a:t>
                </a:r>
                <a:endParaRPr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80" name="Google Shape;1380;p112"/>
              <p:cNvSpPr txBox="1"/>
              <p:nvPr/>
            </p:nvSpPr>
            <p:spPr>
              <a:xfrm>
                <a:off x="2275394" y="4236950"/>
                <a:ext cx="349500" cy="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Stay late</a:t>
                </a:r>
                <a:endParaRPr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cxnSp>
            <p:nvCxnSpPr>
              <p:cNvPr id="1381" name="Google Shape;1381;p112"/>
              <p:cNvCxnSpPr/>
              <p:nvPr/>
            </p:nvCxnSpPr>
            <p:spPr>
              <a:xfrm>
                <a:off x="1718895" y="1571575"/>
                <a:ext cx="50700" cy="11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82" name="Google Shape;1382;p112"/>
              <p:cNvCxnSpPr/>
              <p:nvPr/>
            </p:nvCxnSpPr>
            <p:spPr>
              <a:xfrm flipH="1">
                <a:off x="2404502" y="1433235"/>
                <a:ext cx="18600" cy="158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83" name="Google Shape;1383;p112"/>
              <p:cNvCxnSpPr/>
              <p:nvPr/>
            </p:nvCxnSpPr>
            <p:spPr>
              <a:xfrm flipH="1">
                <a:off x="2677980" y="1504758"/>
                <a:ext cx="57600" cy="15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84" name="Google Shape;1384;p112"/>
              <p:cNvCxnSpPr/>
              <p:nvPr/>
            </p:nvCxnSpPr>
            <p:spPr>
              <a:xfrm flipH="1">
                <a:off x="3095280" y="1773555"/>
                <a:ext cx="97500" cy="12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85" name="Google Shape;1385;p112"/>
              <p:cNvCxnSpPr/>
              <p:nvPr/>
            </p:nvCxnSpPr>
            <p:spPr>
              <a:xfrm rot="10800000">
                <a:off x="3464938" y="3244530"/>
                <a:ext cx="141900" cy="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86" name="Google Shape;1386;p112"/>
              <p:cNvCxnSpPr/>
              <p:nvPr/>
            </p:nvCxnSpPr>
            <p:spPr>
              <a:xfrm rot="10800000">
                <a:off x="3211350" y="3675120"/>
                <a:ext cx="122400" cy="104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87" name="Google Shape;1387;p112"/>
              <p:cNvCxnSpPr/>
              <p:nvPr/>
            </p:nvCxnSpPr>
            <p:spPr>
              <a:xfrm rot="10800000">
                <a:off x="2264219" y="4105483"/>
                <a:ext cx="0" cy="13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88" name="Google Shape;1388;p112"/>
              <p:cNvCxnSpPr/>
              <p:nvPr/>
            </p:nvCxnSpPr>
            <p:spPr>
              <a:xfrm flipH="1">
                <a:off x="3432680" y="2322576"/>
                <a:ext cx="137700" cy="4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389" name="Google Shape;1389;p112"/>
            <p:cNvGrpSpPr/>
            <p:nvPr/>
          </p:nvGrpSpPr>
          <p:grpSpPr>
            <a:xfrm>
              <a:off x="833028" y="1706403"/>
              <a:ext cx="275164" cy="289480"/>
              <a:chOff x="1261310" y="1050735"/>
              <a:chExt cx="275164" cy="289480"/>
            </a:xfrm>
          </p:grpSpPr>
          <p:pic>
            <p:nvPicPr>
              <p:cNvPr id="1390" name="Google Shape;1390;p112" descr="Coffee with solid fill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261310" y="1050735"/>
                <a:ext cx="275164" cy="28948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391" name="Google Shape;1391;p112"/>
              <p:cNvGrpSpPr/>
              <p:nvPr/>
            </p:nvGrpSpPr>
            <p:grpSpPr>
              <a:xfrm>
                <a:off x="1326609" y="1206996"/>
                <a:ext cx="118918" cy="59789"/>
                <a:chOff x="1326609" y="1206996"/>
                <a:chExt cx="118918" cy="59789"/>
              </a:xfrm>
            </p:grpSpPr>
            <p:pic>
              <p:nvPicPr>
                <p:cNvPr id="1392" name="Google Shape;1392;p112" descr="Heart with solid fill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1342059" y="1206996"/>
                  <a:ext cx="56833" cy="5978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93" name="Google Shape;1393;p112" descr="Artificial Intelligence with solid fill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1391336" y="1206996"/>
                  <a:ext cx="54191" cy="570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1394" name="Google Shape;1394;p112"/>
                <p:cNvCxnSpPr/>
                <p:nvPr/>
              </p:nvCxnSpPr>
              <p:spPr>
                <a:xfrm>
                  <a:off x="1326609" y="1218760"/>
                  <a:ext cx="0" cy="336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1395" name="Google Shape;1395;p112"/>
            <p:cNvGrpSpPr/>
            <p:nvPr/>
          </p:nvGrpSpPr>
          <p:grpSpPr>
            <a:xfrm>
              <a:off x="1613785" y="1200551"/>
              <a:ext cx="275164" cy="289480"/>
              <a:chOff x="1261310" y="1050735"/>
              <a:chExt cx="275164" cy="289480"/>
            </a:xfrm>
          </p:grpSpPr>
          <p:pic>
            <p:nvPicPr>
              <p:cNvPr id="1396" name="Google Shape;1396;p112" descr="Coffee with solid fill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261310" y="1050735"/>
                <a:ext cx="275164" cy="28948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397" name="Google Shape;1397;p112"/>
              <p:cNvGrpSpPr/>
              <p:nvPr/>
            </p:nvGrpSpPr>
            <p:grpSpPr>
              <a:xfrm>
                <a:off x="1326609" y="1206996"/>
                <a:ext cx="118918" cy="59789"/>
                <a:chOff x="1326609" y="1206996"/>
                <a:chExt cx="118918" cy="59789"/>
              </a:xfrm>
            </p:grpSpPr>
            <p:pic>
              <p:nvPicPr>
                <p:cNvPr id="1398" name="Google Shape;1398;p112" descr="Heart with solid fill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1342059" y="1206996"/>
                  <a:ext cx="56833" cy="5978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99" name="Google Shape;1399;p112" descr="Artificial Intelligence with solid fill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1391336" y="1206996"/>
                  <a:ext cx="54191" cy="570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1400" name="Google Shape;1400;p112"/>
                <p:cNvCxnSpPr/>
                <p:nvPr/>
              </p:nvCxnSpPr>
              <p:spPr>
                <a:xfrm>
                  <a:off x="1326609" y="1218760"/>
                  <a:ext cx="0" cy="336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1401" name="Google Shape;1401;p112"/>
            <p:cNvGrpSpPr/>
            <p:nvPr/>
          </p:nvGrpSpPr>
          <p:grpSpPr>
            <a:xfrm>
              <a:off x="2253851" y="1035937"/>
              <a:ext cx="275164" cy="289480"/>
              <a:chOff x="1261310" y="1050735"/>
              <a:chExt cx="275164" cy="289480"/>
            </a:xfrm>
          </p:grpSpPr>
          <p:pic>
            <p:nvPicPr>
              <p:cNvPr id="1402" name="Google Shape;1402;p112" descr="Coffee with solid fill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261310" y="1050735"/>
                <a:ext cx="275164" cy="28948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403" name="Google Shape;1403;p112"/>
              <p:cNvGrpSpPr/>
              <p:nvPr/>
            </p:nvGrpSpPr>
            <p:grpSpPr>
              <a:xfrm>
                <a:off x="1326609" y="1206996"/>
                <a:ext cx="118918" cy="59789"/>
                <a:chOff x="1326609" y="1206996"/>
                <a:chExt cx="118918" cy="59789"/>
              </a:xfrm>
            </p:grpSpPr>
            <p:pic>
              <p:nvPicPr>
                <p:cNvPr id="1404" name="Google Shape;1404;p112" descr="Heart with solid fill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1342059" y="1206996"/>
                  <a:ext cx="56833" cy="5978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405" name="Google Shape;1405;p112" descr="Artificial Intelligence with solid fill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1391336" y="1206996"/>
                  <a:ext cx="54191" cy="570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1406" name="Google Shape;1406;p112"/>
                <p:cNvCxnSpPr/>
                <p:nvPr/>
              </p:nvCxnSpPr>
              <p:spPr>
                <a:xfrm>
                  <a:off x="1326609" y="1218760"/>
                  <a:ext cx="0" cy="336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1407" name="Google Shape;1407;p112"/>
            <p:cNvGrpSpPr/>
            <p:nvPr/>
          </p:nvGrpSpPr>
          <p:grpSpPr>
            <a:xfrm>
              <a:off x="3558924" y="1937922"/>
              <a:ext cx="275164" cy="289480"/>
              <a:chOff x="1261310" y="1050735"/>
              <a:chExt cx="275164" cy="289480"/>
            </a:xfrm>
          </p:grpSpPr>
          <p:pic>
            <p:nvPicPr>
              <p:cNvPr id="1408" name="Google Shape;1408;p112" descr="Coffee with solid fill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261310" y="1050735"/>
                <a:ext cx="275164" cy="28948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409" name="Google Shape;1409;p112"/>
              <p:cNvGrpSpPr/>
              <p:nvPr/>
            </p:nvGrpSpPr>
            <p:grpSpPr>
              <a:xfrm>
                <a:off x="1326609" y="1206996"/>
                <a:ext cx="118918" cy="59789"/>
                <a:chOff x="1326609" y="1206996"/>
                <a:chExt cx="118918" cy="59789"/>
              </a:xfrm>
            </p:grpSpPr>
            <p:pic>
              <p:nvPicPr>
                <p:cNvPr id="1410" name="Google Shape;1410;p112" descr="Heart with solid fill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1342059" y="1206996"/>
                  <a:ext cx="56833" cy="5978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411" name="Google Shape;1411;p112" descr="Artificial Intelligence with solid fill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1391336" y="1206996"/>
                  <a:ext cx="54191" cy="570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1412" name="Google Shape;1412;p112"/>
                <p:cNvCxnSpPr/>
                <p:nvPr/>
              </p:nvCxnSpPr>
              <p:spPr>
                <a:xfrm>
                  <a:off x="1326609" y="1218760"/>
                  <a:ext cx="0" cy="336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grpSp>
        <p:nvGrpSpPr>
          <p:cNvPr id="1413" name="Google Shape;1413;p112"/>
          <p:cNvGrpSpPr/>
          <p:nvPr/>
        </p:nvGrpSpPr>
        <p:grpSpPr>
          <a:xfrm>
            <a:off x="4728891" y="1497375"/>
            <a:ext cx="4348692" cy="2938537"/>
            <a:chOff x="3680271" y="1385529"/>
            <a:chExt cx="4348692" cy="2938537"/>
          </a:xfrm>
        </p:grpSpPr>
        <p:grpSp>
          <p:nvGrpSpPr>
            <p:cNvPr id="1414" name="Google Shape;1414;p112"/>
            <p:cNvGrpSpPr/>
            <p:nvPr/>
          </p:nvGrpSpPr>
          <p:grpSpPr>
            <a:xfrm>
              <a:off x="3882860" y="1464605"/>
              <a:ext cx="4146104" cy="2763986"/>
              <a:chOff x="3882860" y="1464605"/>
              <a:chExt cx="4146104" cy="2763986"/>
            </a:xfrm>
          </p:grpSpPr>
          <p:grpSp>
            <p:nvGrpSpPr>
              <p:cNvPr id="1415" name="Google Shape;1415;p112"/>
              <p:cNvGrpSpPr/>
              <p:nvPr/>
            </p:nvGrpSpPr>
            <p:grpSpPr>
              <a:xfrm>
                <a:off x="3882860" y="1464605"/>
                <a:ext cx="4146104" cy="2763986"/>
                <a:chOff x="1524000" y="539750"/>
                <a:chExt cx="4982100" cy="3321300"/>
              </a:xfrm>
            </p:grpSpPr>
            <p:pic>
              <p:nvPicPr>
                <p:cNvPr id="1416" name="Google Shape;1416;p112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>
                  <a:off x="1524000" y="539750"/>
                  <a:ext cx="4982100" cy="33213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417" name="Google Shape;1417;p112"/>
                <p:cNvSpPr/>
                <p:nvPr/>
              </p:nvSpPr>
              <p:spPr>
                <a:xfrm>
                  <a:off x="3218914" y="1865937"/>
                  <a:ext cx="1903800" cy="71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" sz="1400" b="1" i="0" u="none" strike="noStrike" cap="none">
                      <a:solidFill>
                        <a:srgbClr val="7F7F7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GPU POWERED WORKFLOW</a:t>
                  </a:r>
                  <a:endParaRPr sz="1400" b="1" i="0" u="none" strike="noStrike" cap="none">
                    <a:solidFill>
                      <a:srgbClr val="7F7F7F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418" name="Google Shape;1418;p112"/>
                <p:cNvSpPr/>
                <p:nvPr/>
              </p:nvSpPr>
              <p:spPr>
                <a:xfrm>
                  <a:off x="3145971" y="1331383"/>
                  <a:ext cx="1738200" cy="1738200"/>
                </a:xfrm>
                <a:prstGeom prst="ellipse">
                  <a:avLst/>
                </a:prstGeom>
                <a:noFill/>
                <a:ln w="25400" cap="flat" cmpd="sng">
                  <a:solidFill>
                    <a:srgbClr val="7F7F7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  <p:grpSp>
            <p:nvGrpSpPr>
              <p:cNvPr id="1419" name="Google Shape;1419;p112"/>
              <p:cNvGrpSpPr/>
              <p:nvPr/>
            </p:nvGrpSpPr>
            <p:grpSpPr>
              <a:xfrm>
                <a:off x="5003942" y="1885639"/>
                <a:ext cx="1903785" cy="1910494"/>
                <a:chOff x="1307592" y="1885639"/>
                <a:chExt cx="1903785" cy="1910494"/>
              </a:xfrm>
            </p:grpSpPr>
            <p:grpSp>
              <p:nvGrpSpPr>
                <p:cNvPr id="1420" name="Google Shape;1420;p112"/>
                <p:cNvGrpSpPr/>
                <p:nvPr/>
              </p:nvGrpSpPr>
              <p:grpSpPr>
                <a:xfrm>
                  <a:off x="1307592" y="1894660"/>
                  <a:ext cx="1903785" cy="1901453"/>
                  <a:chOff x="1307592" y="1894660"/>
                  <a:chExt cx="1903785" cy="1901453"/>
                </a:xfrm>
              </p:grpSpPr>
              <p:cxnSp>
                <p:nvCxnSpPr>
                  <p:cNvPr id="1421" name="Google Shape;1421;p112"/>
                  <p:cNvCxnSpPr/>
                  <p:nvPr/>
                </p:nvCxnSpPr>
                <p:spPr>
                  <a:xfrm>
                    <a:off x="1307592" y="2846832"/>
                    <a:ext cx="11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422" name="Google Shape;1422;p112"/>
                  <p:cNvCxnSpPr/>
                  <p:nvPr/>
                </p:nvCxnSpPr>
                <p:spPr>
                  <a:xfrm rot="10800000">
                    <a:off x="2264029" y="1894660"/>
                    <a:ext cx="0" cy="84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423" name="Google Shape;1423;p112"/>
                  <p:cNvCxnSpPr/>
                  <p:nvPr/>
                </p:nvCxnSpPr>
                <p:spPr>
                  <a:xfrm rot="10800000">
                    <a:off x="2264029" y="3712113"/>
                    <a:ext cx="0" cy="84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424" name="Google Shape;1424;p112"/>
                  <p:cNvCxnSpPr/>
                  <p:nvPr/>
                </p:nvCxnSpPr>
                <p:spPr>
                  <a:xfrm>
                    <a:off x="3092577" y="2846832"/>
                    <a:ext cx="11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1425" name="Google Shape;1425;p112"/>
                <p:cNvSpPr txBox="1"/>
                <p:nvPr/>
              </p:nvSpPr>
              <p:spPr>
                <a:xfrm>
                  <a:off x="2154500" y="3534533"/>
                  <a:ext cx="174600" cy="261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00"/>
                    <a:buFont typeface="Arial"/>
                    <a:buNone/>
                  </a:pPr>
                  <a:r>
                    <a:rPr lang="en" sz="5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6</a:t>
                  </a:r>
                  <a:endParaRPr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426" name="Google Shape;1426;p112"/>
                <p:cNvSpPr txBox="1"/>
                <p:nvPr/>
              </p:nvSpPr>
              <p:spPr>
                <a:xfrm>
                  <a:off x="1358187" y="2715824"/>
                  <a:ext cx="174600" cy="261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00"/>
                    <a:buFont typeface="Arial"/>
                    <a:buNone/>
                  </a:pPr>
                  <a:r>
                    <a:rPr lang="en" sz="5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9</a:t>
                  </a:r>
                  <a:endParaRPr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427" name="Google Shape;1427;p112"/>
                <p:cNvSpPr txBox="1"/>
                <p:nvPr/>
              </p:nvSpPr>
              <p:spPr>
                <a:xfrm>
                  <a:off x="2960869" y="2715824"/>
                  <a:ext cx="174600" cy="261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00"/>
                    <a:buFont typeface="Arial"/>
                    <a:buNone/>
                  </a:pPr>
                  <a:r>
                    <a:rPr lang="en" sz="5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3</a:t>
                  </a:r>
                  <a:endParaRPr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428" name="Google Shape;1428;p112"/>
                <p:cNvSpPr txBox="1"/>
                <p:nvPr/>
              </p:nvSpPr>
              <p:spPr>
                <a:xfrm>
                  <a:off x="2141487" y="1885639"/>
                  <a:ext cx="243000" cy="261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00"/>
                    <a:buFont typeface="Arial"/>
                    <a:buNone/>
                  </a:pPr>
                  <a:r>
                    <a:rPr lang="en" sz="5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12</a:t>
                  </a:r>
                  <a:endParaRPr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</p:grpSp>
        <p:sp>
          <p:nvSpPr>
            <p:cNvPr id="1429" name="Google Shape;1429;p112"/>
            <p:cNvSpPr txBox="1"/>
            <p:nvPr/>
          </p:nvSpPr>
          <p:spPr>
            <a:xfrm>
              <a:off x="4046898" y="3431685"/>
              <a:ext cx="640200" cy="17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25" tIns="9125" rIns="9125" bIns="9125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Dataset downloads</a:t>
              </a:r>
              <a:endParaRPr/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overnight</a:t>
              </a:r>
              <a:endParaRPr sz="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430" name="Google Shape;1430;p112"/>
            <p:cNvCxnSpPr/>
            <p:nvPr/>
          </p:nvCxnSpPr>
          <p:spPr>
            <a:xfrm rot="10800000" flipH="1">
              <a:off x="4693731" y="3412620"/>
              <a:ext cx="127500" cy="100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31" name="Google Shape;1431;p112"/>
            <p:cNvSpPr txBox="1"/>
            <p:nvPr/>
          </p:nvSpPr>
          <p:spPr>
            <a:xfrm>
              <a:off x="3680271" y="2711689"/>
              <a:ext cx="866400" cy="9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25" tIns="9125" rIns="9125" bIns="9125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Configure ETL workflow</a:t>
              </a:r>
              <a:endParaRPr sz="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432" name="Google Shape;1432;p112"/>
            <p:cNvCxnSpPr/>
            <p:nvPr/>
          </p:nvCxnSpPr>
          <p:spPr>
            <a:xfrm>
              <a:off x="4546408" y="2766395"/>
              <a:ext cx="1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33" name="Google Shape;1433;p112"/>
            <p:cNvSpPr txBox="1"/>
            <p:nvPr/>
          </p:nvSpPr>
          <p:spPr>
            <a:xfrm>
              <a:off x="4320258" y="2059615"/>
              <a:ext cx="414300" cy="24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25" tIns="9125" rIns="9125" bIns="9125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Start ETL </a:t>
              </a:r>
              <a:endParaRPr/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workflow</a:t>
              </a:r>
              <a:endParaRPr/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Get a coffee</a:t>
              </a:r>
              <a:endParaRPr sz="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434" name="Google Shape;1434;p112"/>
            <p:cNvCxnSpPr/>
            <p:nvPr/>
          </p:nvCxnSpPr>
          <p:spPr>
            <a:xfrm>
              <a:off x="4745835" y="2152348"/>
              <a:ext cx="120300" cy="6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35" name="Google Shape;1435;p112"/>
            <p:cNvSpPr txBox="1"/>
            <p:nvPr/>
          </p:nvSpPr>
          <p:spPr>
            <a:xfrm>
              <a:off x="3903186" y="1788087"/>
              <a:ext cx="1056300" cy="9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25" tIns="9125" rIns="9125" bIns="9125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Eh, forgot to add a feature</a:t>
              </a:r>
              <a:endParaRPr sz="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36" name="Google Shape;1436;p112"/>
            <p:cNvSpPr txBox="1"/>
            <p:nvPr/>
          </p:nvSpPr>
          <p:spPr>
            <a:xfrm>
              <a:off x="5706267" y="1385529"/>
              <a:ext cx="409800" cy="9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25" tIns="9125" rIns="9125" bIns="91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Restart ETL</a:t>
              </a:r>
              <a:endParaRPr sz="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37" name="Google Shape;1437;p112"/>
            <p:cNvSpPr txBox="1"/>
            <p:nvPr/>
          </p:nvSpPr>
          <p:spPr>
            <a:xfrm>
              <a:off x="6414310" y="1431923"/>
              <a:ext cx="462000" cy="9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25" tIns="9125" rIns="9125" bIns="91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Train model</a:t>
              </a:r>
              <a:endParaRPr sz="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38" name="Google Shape;1438;p112"/>
            <p:cNvSpPr txBox="1"/>
            <p:nvPr/>
          </p:nvSpPr>
          <p:spPr>
            <a:xfrm>
              <a:off x="6639534" y="1567956"/>
              <a:ext cx="318300" cy="9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25" tIns="9125" rIns="9125" bIns="91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Validate</a:t>
              </a:r>
              <a:endParaRPr sz="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39" name="Google Shape;1439;p112"/>
            <p:cNvSpPr txBox="1"/>
            <p:nvPr/>
          </p:nvSpPr>
          <p:spPr>
            <a:xfrm>
              <a:off x="7166396" y="2048639"/>
              <a:ext cx="552000" cy="24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25" tIns="9125" rIns="9125" bIns="91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Experiment with optimizations </a:t>
              </a:r>
              <a:b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&amp; repeat</a:t>
              </a:r>
              <a:endParaRPr sz="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40" name="Google Shape;1440;p112"/>
            <p:cNvSpPr txBox="1"/>
            <p:nvPr/>
          </p:nvSpPr>
          <p:spPr>
            <a:xfrm>
              <a:off x="4471037" y="1413180"/>
              <a:ext cx="959100" cy="17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25" tIns="9125" rIns="9125" bIns="9125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Find unexpected null values</a:t>
              </a:r>
              <a:b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stored as strings</a:t>
              </a:r>
              <a:endParaRPr sz="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41" name="Google Shape;1441;p112"/>
            <p:cNvSpPr txBox="1"/>
            <p:nvPr/>
          </p:nvSpPr>
          <p:spPr>
            <a:xfrm>
              <a:off x="6089451" y="4228666"/>
              <a:ext cx="627300" cy="9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25" tIns="9125" rIns="9125" bIns="91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Go home on time</a:t>
              </a:r>
              <a:endParaRPr sz="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442" name="Google Shape;1442;p112"/>
            <p:cNvCxnSpPr/>
            <p:nvPr/>
          </p:nvCxnSpPr>
          <p:spPr>
            <a:xfrm>
              <a:off x="4952132" y="1873752"/>
              <a:ext cx="99600" cy="9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43" name="Google Shape;1443;p112"/>
            <p:cNvCxnSpPr/>
            <p:nvPr/>
          </p:nvCxnSpPr>
          <p:spPr>
            <a:xfrm>
              <a:off x="5429051" y="1591652"/>
              <a:ext cx="36600" cy="9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44" name="Google Shape;1444;p112"/>
            <p:cNvCxnSpPr/>
            <p:nvPr/>
          </p:nvCxnSpPr>
          <p:spPr>
            <a:xfrm>
              <a:off x="5741569" y="1498767"/>
              <a:ext cx="12600" cy="1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45" name="Google Shape;1445;p112"/>
            <p:cNvCxnSpPr/>
            <p:nvPr/>
          </p:nvCxnSpPr>
          <p:spPr>
            <a:xfrm flipH="1">
              <a:off x="6374965" y="1540510"/>
              <a:ext cx="48600" cy="113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46" name="Google Shape;1446;p112"/>
            <p:cNvCxnSpPr/>
            <p:nvPr/>
          </p:nvCxnSpPr>
          <p:spPr>
            <a:xfrm rot="10800000">
              <a:off x="6055070" y="4105250"/>
              <a:ext cx="16800" cy="131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47" name="Google Shape;1447;p112"/>
            <p:cNvCxnSpPr/>
            <p:nvPr/>
          </p:nvCxnSpPr>
          <p:spPr>
            <a:xfrm flipH="1">
              <a:off x="7022592" y="2107678"/>
              <a:ext cx="105600" cy="6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48" name="Google Shape;1448;p112"/>
            <p:cNvCxnSpPr/>
            <p:nvPr/>
          </p:nvCxnSpPr>
          <p:spPr>
            <a:xfrm flipH="1">
              <a:off x="6583137" y="1653608"/>
              <a:ext cx="62100" cy="99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49" name="Google Shape;1449;p112"/>
            <p:cNvCxnSpPr/>
            <p:nvPr/>
          </p:nvCxnSpPr>
          <p:spPr>
            <a:xfrm flipH="1">
              <a:off x="6808364" y="1835511"/>
              <a:ext cx="67800" cy="7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50" name="Google Shape;1450;p112"/>
            <p:cNvSpPr txBox="1"/>
            <p:nvPr/>
          </p:nvSpPr>
          <p:spPr>
            <a:xfrm>
              <a:off x="6873798" y="1759745"/>
              <a:ext cx="446400" cy="9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25" tIns="9125" rIns="9125" bIns="91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Test model</a:t>
              </a:r>
              <a:endParaRPr sz="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451" name="Google Shape;1451;p112"/>
            <p:cNvGrpSpPr/>
            <p:nvPr/>
          </p:nvGrpSpPr>
          <p:grpSpPr>
            <a:xfrm>
              <a:off x="4171526" y="1962938"/>
              <a:ext cx="275164" cy="289480"/>
              <a:chOff x="1261310" y="1050735"/>
              <a:chExt cx="275164" cy="289480"/>
            </a:xfrm>
          </p:grpSpPr>
          <p:pic>
            <p:nvPicPr>
              <p:cNvPr id="1452" name="Google Shape;1452;p112" descr="Coffee with solid fill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261310" y="1050735"/>
                <a:ext cx="275164" cy="28948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453" name="Google Shape;1453;p112"/>
              <p:cNvGrpSpPr/>
              <p:nvPr/>
            </p:nvGrpSpPr>
            <p:grpSpPr>
              <a:xfrm>
                <a:off x="1326609" y="1206996"/>
                <a:ext cx="118918" cy="59789"/>
                <a:chOff x="1326609" y="1206996"/>
                <a:chExt cx="118918" cy="59789"/>
              </a:xfrm>
            </p:grpSpPr>
            <p:pic>
              <p:nvPicPr>
                <p:cNvPr id="1454" name="Google Shape;1454;p112" descr="Heart with solid fill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1342059" y="1206996"/>
                  <a:ext cx="56833" cy="5978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455" name="Google Shape;1455;p112" descr="Artificial Intelligence with solid fill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1391336" y="1206996"/>
                  <a:ext cx="54191" cy="570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1456" name="Google Shape;1456;p112"/>
                <p:cNvCxnSpPr/>
                <p:nvPr/>
              </p:nvCxnSpPr>
              <p:spPr>
                <a:xfrm>
                  <a:off x="1326609" y="1218760"/>
                  <a:ext cx="0" cy="336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sp>
        <p:nvSpPr>
          <p:cNvPr id="126" name="Google Shape;997;p96">
            <a:extLst>
              <a:ext uri="{FF2B5EF4-FFF2-40B4-BE49-F238E27FC236}">
                <a16:creationId xmlns:a16="http://schemas.microsoft.com/office/drawing/2014/main" id="{B35706E1-DC64-49D1-86C5-4214FA146929}"/>
              </a:ext>
            </a:extLst>
          </p:cNvPr>
          <p:cNvSpPr txBox="1"/>
          <p:nvPr/>
        </p:nvSpPr>
        <p:spPr>
          <a:xfrm>
            <a:off x="493100" y="4768148"/>
            <a:ext cx="7806300" cy="290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latin typeface="Montserrat"/>
                <a:ea typeface="Montserrat"/>
                <a:cs typeface="Montserrat"/>
                <a:sym typeface="Montserrat"/>
              </a:rPr>
              <a:t>https://developer.nvidia.com/blog/gpu-accelerated-analytics-rapids/</a:t>
            </a:r>
            <a:endParaRPr sz="6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114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 dirty="0">
                <a:solidFill>
                  <a:srgbClr val="00263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Speed gains with </a:t>
            </a:r>
            <a:r>
              <a:rPr lang="en" sz="2400" dirty="0">
                <a:solidFill>
                  <a:srgbClr val="DF199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run.ai</a:t>
            </a:r>
            <a:endParaRPr sz="24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67" name="Google Shape;1467;p114"/>
          <p:cNvGrpSpPr/>
          <p:nvPr/>
        </p:nvGrpSpPr>
        <p:grpSpPr>
          <a:xfrm>
            <a:off x="7200201" y="1195480"/>
            <a:ext cx="1186215" cy="315366"/>
            <a:chOff x="4545454" y="4200655"/>
            <a:chExt cx="1186215" cy="315366"/>
          </a:xfrm>
        </p:grpSpPr>
        <p:sp>
          <p:nvSpPr>
            <p:cNvPr id="1468" name="Google Shape;1468;p114"/>
            <p:cNvSpPr/>
            <p:nvPr/>
          </p:nvSpPr>
          <p:spPr>
            <a:xfrm>
              <a:off x="4545454" y="4208490"/>
              <a:ext cx="138600" cy="102300"/>
            </a:xfrm>
            <a:prstGeom prst="rect">
              <a:avLst/>
            </a:prstGeom>
            <a:solidFill>
              <a:srgbClr val="B4E2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69" name="Google Shape;1469;p114"/>
            <p:cNvSpPr/>
            <p:nvPr/>
          </p:nvSpPr>
          <p:spPr>
            <a:xfrm>
              <a:off x="4689769" y="4200655"/>
              <a:ext cx="10419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25" tIns="9125" rIns="9125" bIns="91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700" b="0" i="0" u="none" strike="noStrike" cap="none">
                  <a:solidFill>
                    <a:srgbClr val="373C4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ETL</a:t>
              </a:r>
              <a:endParaRPr sz="7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70" name="Google Shape;1470;p114"/>
            <p:cNvSpPr/>
            <p:nvPr/>
          </p:nvSpPr>
          <p:spPr>
            <a:xfrm>
              <a:off x="4545454" y="4311049"/>
              <a:ext cx="138600" cy="102300"/>
            </a:xfrm>
            <a:prstGeom prst="rect">
              <a:avLst/>
            </a:prstGeom>
            <a:solidFill>
              <a:srgbClr val="A8B7B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71" name="Google Shape;1471;p114"/>
            <p:cNvSpPr/>
            <p:nvPr/>
          </p:nvSpPr>
          <p:spPr>
            <a:xfrm>
              <a:off x="4689769" y="4303214"/>
              <a:ext cx="10419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25" tIns="9125" rIns="9125" bIns="91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700" b="0" i="0" u="none" strike="noStrike" cap="none">
                  <a:solidFill>
                    <a:srgbClr val="373C4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train</a:t>
              </a:r>
              <a:endParaRPr sz="7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72" name="Google Shape;1472;p114"/>
            <p:cNvSpPr/>
            <p:nvPr/>
          </p:nvSpPr>
          <p:spPr>
            <a:xfrm>
              <a:off x="4545454" y="4413721"/>
              <a:ext cx="138600" cy="102300"/>
            </a:xfrm>
            <a:prstGeom prst="rect">
              <a:avLst/>
            </a:prstGeom>
            <a:solidFill>
              <a:srgbClr val="B0E3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73" name="Google Shape;1473;p114"/>
            <p:cNvSpPr/>
            <p:nvPr/>
          </p:nvSpPr>
          <p:spPr>
            <a:xfrm>
              <a:off x="4689769" y="4408656"/>
              <a:ext cx="10419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25" tIns="9125" rIns="9125" bIns="91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700" b="0" i="0" u="none" strike="noStrike" cap="none">
                  <a:solidFill>
                    <a:srgbClr val="373C4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inference</a:t>
              </a:r>
              <a:endParaRPr sz="7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474" name="Google Shape;1474;p114"/>
          <p:cNvSpPr/>
          <p:nvPr/>
        </p:nvSpPr>
        <p:spPr>
          <a:xfrm>
            <a:off x="3550122" y="3303549"/>
            <a:ext cx="694200" cy="1284900"/>
          </a:xfrm>
          <a:prstGeom prst="rect">
            <a:avLst/>
          </a:prstGeom>
          <a:solidFill>
            <a:srgbClr val="B4E2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5" name="Google Shape;1475;p114"/>
          <p:cNvSpPr/>
          <p:nvPr/>
        </p:nvSpPr>
        <p:spPr>
          <a:xfrm>
            <a:off x="3550142" y="2232459"/>
            <a:ext cx="694200" cy="1071000"/>
          </a:xfrm>
          <a:prstGeom prst="rect">
            <a:avLst/>
          </a:prstGeom>
          <a:solidFill>
            <a:srgbClr val="A8B7B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6" name="Google Shape;1476;p114"/>
          <p:cNvSpPr/>
          <p:nvPr/>
        </p:nvSpPr>
        <p:spPr>
          <a:xfrm>
            <a:off x="3550142" y="1161375"/>
            <a:ext cx="694200" cy="1071000"/>
          </a:xfrm>
          <a:prstGeom prst="rect">
            <a:avLst/>
          </a:prstGeom>
          <a:solidFill>
            <a:srgbClr val="B0E3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7" name="Google Shape;1477;p114"/>
          <p:cNvSpPr/>
          <p:nvPr/>
        </p:nvSpPr>
        <p:spPr>
          <a:xfrm>
            <a:off x="6347422" y="4542318"/>
            <a:ext cx="694200" cy="46200"/>
          </a:xfrm>
          <a:prstGeom prst="rect">
            <a:avLst/>
          </a:prstGeom>
          <a:solidFill>
            <a:srgbClr val="B4E2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8" name="Google Shape;1478;p114"/>
          <p:cNvSpPr/>
          <p:nvPr/>
        </p:nvSpPr>
        <p:spPr>
          <a:xfrm>
            <a:off x="6347442" y="4503934"/>
            <a:ext cx="694200" cy="38700"/>
          </a:xfrm>
          <a:prstGeom prst="rect">
            <a:avLst/>
          </a:prstGeom>
          <a:solidFill>
            <a:srgbClr val="A8B7B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9" name="Google Shape;1479;p114"/>
          <p:cNvSpPr/>
          <p:nvPr/>
        </p:nvSpPr>
        <p:spPr>
          <a:xfrm>
            <a:off x="6347442" y="4465550"/>
            <a:ext cx="694200" cy="38700"/>
          </a:xfrm>
          <a:prstGeom prst="rect">
            <a:avLst/>
          </a:prstGeom>
          <a:solidFill>
            <a:srgbClr val="B0E3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0" name="Google Shape;1480;p114"/>
          <p:cNvSpPr/>
          <p:nvPr/>
        </p:nvSpPr>
        <p:spPr>
          <a:xfrm>
            <a:off x="5047571" y="4158260"/>
            <a:ext cx="694200" cy="430200"/>
          </a:xfrm>
          <a:prstGeom prst="rect">
            <a:avLst/>
          </a:prstGeom>
          <a:solidFill>
            <a:srgbClr val="B4E2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1" name="Google Shape;1481;p114"/>
          <p:cNvSpPr/>
          <p:nvPr/>
        </p:nvSpPr>
        <p:spPr>
          <a:xfrm>
            <a:off x="5047591" y="3799579"/>
            <a:ext cx="694200" cy="358800"/>
          </a:xfrm>
          <a:prstGeom prst="rect">
            <a:avLst/>
          </a:prstGeom>
          <a:solidFill>
            <a:srgbClr val="A8B7B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2" name="Google Shape;1482;p114"/>
          <p:cNvSpPr/>
          <p:nvPr/>
        </p:nvSpPr>
        <p:spPr>
          <a:xfrm>
            <a:off x="5047591" y="3440900"/>
            <a:ext cx="694200" cy="358800"/>
          </a:xfrm>
          <a:prstGeom prst="rect">
            <a:avLst/>
          </a:prstGeom>
          <a:solidFill>
            <a:srgbClr val="B0E3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3" name="Google Shape;1483;p114"/>
          <p:cNvSpPr/>
          <p:nvPr/>
        </p:nvSpPr>
        <p:spPr>
          <a:xfrm>
            <a:off x="6347445" y="4696350"/>
            <a:ext cx="694200" cy="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CD3492"/>
                </a:solidFill>
                <a:latin typeface="Montserrat"/>
                <a:ea typeface="Montserrat"/>
                <a:cs typeface="Montserrat"/>
                <a:sym typeface="Montserrat"/>
              </a:rPr>
              <a:t>run.ai</a:t>
            </a:r>
            <a:endParaRPr b="1" i="0" u="none" strike="noStrike" cap="none">
              <a:solidFill>
                <a:srgbClr val="CD349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4" name="Google Shape;1484;p114"/>
          <p:cNvSpPr/>
          <p:nvPr/>
        </p:nvSpPr>
        <p:spPr>
          <a:xfrm>
            <a:off x="5047595" y="4696350"/>
            <a:ext cx="694200" cy="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373C41"/>
                </a:solidFill>
                <a:latin typeface="Montserrat"/>
                <a:ea typeface="Montserrat"/>
                <a:cs typeface="Montserrat"/>
                <a:sym typeface="Montserrat"/>
              </a:rPr>
              <a:t>GPU</a:t>
            </a:r>
            <a:endParaRPr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5" name="Google Shape;1485;p114"/>
          <p:cNvSpPr/>
          <p:nvPr/>
        </p:nvSpPr>
        <p:spPr>
          <a:xfrm>
            <a:off x="3550120" y="4696350"/>
            <a:ext cx="694200" cy="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373C41"/>
                </a:solidFill>
                <a:latin typeface="Montserrat"/>
                <a:ea typeface="Montserrat"/>
                <a:cs typeface="Montserrat"/>
                <a:sym typeface="Montserrat"/>
              </a:rPr>
              <a:t>CPU</a:t>
            </a:r>
            <a:endParaRPr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86" name="Google Shape;1486;p114"/>
          <p:cNvCxnSpPr/>
          <p:nvPr/>
        </p:nvCxnSpPr>
        <p:spPr>
          <a:xfrm>
            <a:off x="3404747" y="1124975"/>
            <a:ext cx="0" cy="3551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7" name="Google Shape;1487;p114"/>
          <p:cNvCxnSpPr/>
          <p:nvPr/>
        </p:nvCxnSpPr>
        <p:spPr>
          <a:xfrm rot="10800000">
            <a:off x="3401347" y="4671875"/>
            <a:ext cx="3642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8" name="Google Shape;1488;p114"/>
          <p:cNvSpPr/>
          <p:nvPr/>
        </p:nvSpPr>
        <p:spPr>
          <a:xfrm>
            <a:off x="2637850" y="2719638"/>
            <a:ext cx="694200" cy="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373C41"/>
                </a:solidFill>
                <a:latin typeface="Montserrat"/>
                <a:ea typeface="Montserrat"/>
                <a:cs typeface="Montserrat"/>
                <a:sym typeface="Montserrat"/>
              </a:rPr>
              <a:t>Time</a:t>
            </a:r>
            <a:endParaRPr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Google Shape;997;p96">
            <a:extLst>
              <a:ext uri="{FF2B5EF4-FFF2-40B4-BE49-F238E27FC236}">
                <a16:creationId xmlns:a16="http://schemas.microsoft.com/office/drawing/2014/main" id="{F13F5A71-6EF7-4DD4-904C-FC113A0A3A85}"/>
              </a:ext>
            </a:extLst>
          </p:cNvPr>
          <p:cNvSpPr txBox="1"/>
          <p:nvPr/>
        </p:nvSpPr>
        <p:spPr>
          <a:xfrm>
            <a:off x="493100" y="1281513"/>
            <a:ext cx="2144750" cy="1671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Using </a:t>
            </a:r>
            <a:r>
              <a:rPr lang="en-US" dirty="0" err="1">
                <a:solidFill>
                  <a:srgbClr val="DF1995"/>
                </a:solidFill>
                <a:latin typeface="Montserrat"/>
                <a:ea typeface="Montserrat"/>
                <a:cs typeface="Montserrat"/>
                <a:sym typeface="Montserrat"/>
              </a:rPr>
              <a:t>run.ai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’s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state-of-the-art </a:t>
            </a:r>
            <a:r>
              <a:rPr lang="en-US" b="1" dirty="0">
                <a:latin typeface="Montserrat"/>
                <a:ea typeface="Montserrat"/>
                <a:cs typeface="Montserrat"/>
                <a:sym typeface="Montserrat"/>
              </a:rPr>
              <a:t>scheduler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lang="en-US" b="1" dirty="0">
                <a:latin typeface="Montserrat"/>
                <a:ea typeface="Montserrat"/>
                <a:cs typeface="Montserrat"/>
                <a:sym typeface="Montserrat"/>
              </a:rPr>
              <a:t>fractional GPU 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capabilities, speed gains can be pushed to their maximum</a:t>
            </a:r>
          </a:p>
        </p:txBody>
      </p:sp>
      <p:sp>
        <p:nvSpPr>
          <p:cNvPr id="26" name="Google Shape;754;p83">
            <a:extLst>
              <a:ext uri="{FF2B5EF4-FFF2-40B4-BE49-F238E27FC236}">
                <a16:creationId xmlns:a16="http://schemas.microsoft.com/office/drawing/2014/main" id="{05674A27-A33C-4AA9-B46A-E31343E8FB67}"/>
              </a:ext>
            </a:extLst>
          </p:cNvPr>
          <p:cNvSpPr txBox="1"/>
          <p:nvPr/>
        </p:nvSpPr>
        <p:spPr>
          <a:xfrm>
            <a:off x="5308571" y="2315233"/>
            <a:ext cx="1007824" cy="141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800" dirty="0">
                <a:solidFill>
                  <a:schemeClr val="tx2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(Size </a:t>
            </a:r>
            <a:r>
              <a:rPr lang="en" sz="800" b="1" dirty="0">
                <a:solidFill>
                  <a:schemeClr val="tx2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not</a:t>
            </a:r>
            <a:r>
              <a:rPr lang="en" sz="800" dirty="0">
                <a:solidFill>
                  <a:schemeClr val="tx2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to scale)</a:t>
            </a:r>
            <a:endParaRPr sz="800" i="0" u="none" strike="noStrike" cap="none" dirty="0">
              <a:solidFill>
                <a:schemeClr val="tx2">
                  <a:lumMod val="5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8EC5376-F2CA-40CC-8CDD-0F5D40366768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4789000" y="2456772"/>
            <a:ext cx="1023483" cy="255127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3CA0107-D8FE-4F23-A08B-713492332AC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5476800" y="2456772"/>
            <a:ext cx="335683" cy="698679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5A018E-AE0D-441F-B5C7-806302F2A33F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812483" y="2456772"/>
            <a:ext cx="623468" cy="1261419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115"/>
          <p:cNvSpPr txBox="1"/>
          <p:nvPr/>
        </p:nvSpPr>
        <p:spPr>
          <a:xfrm>
            <a:off x="362150" y="2340900"/>
            <a:ext cx="5793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FAQs</a:t>
            </a:r>
            <a:endParaRPr sz="2000">
              <a:solidFill>
                <a:srgbClr val="F3F3F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117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FAQs</a:t>
            </a:r>
            <a:endParaRPr/>
          </a:p>
        </p:txBody>
      </p:sp>
      <p:sp>
        <p:nvSpPr>
          <p:cNvPr id="1505" name="Google Shape;1505;p117"/>
          <p:cNvSpPr txBox="1">
            <a:spLocks noGrp="1"/>
          </p:cNvSpPr>
          <p:nvPr>
            <p:ph type="title"/>
          </p:nvPr>
        </p:nvSpPr>
        <p:spPr>
          <a:xfrm>
            <a:off x="493100" y="1160950"/>
            <a:ext cx="3849600" cy="29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accent6"/>
                </a:solidFill>
              </a:rPr>
              <a:t>All of my code is already in Pandas and Scikit-learn. Do I have to convert it all?</a:t>
            </a:r>
            <a:endParaRPr sz="3800">
              <a:solidFill>
                <a:schemeClr val="accent6"/>
              </a:solidFill>
            </a:endParaRPr>
          </a:p>
        </p:txBody>
      </p:sp>
      <p:sp>
        <p:nvSpPr>
          <p:cNvPr id="1506" name="Google Shape;1506;p117"/>
          <p:cNvSpPr txBox="1"/>
          <p:nvPr/>
        </p:nvSpPr>
        <p:spPr>
          <a:xfrm>
            <a:off x="4288100" y="1493325"/>
            <a:ext cx="35856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valid concern!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cuDF was specifically build to mirror Pandas.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cuML was specifically build to mirror Scikit-Learn.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nearly all cases, your Pandas/Scikit-Learn code is the same as the cuDF/cuML code!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119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FAQs</a:t>
            </a:r>
            <a:endParaRPr/>
          </a:p>
        </p:txBody>
      </p:sp>
      <p:sp>
        <p:nvSpPr>
          <p:cNvPr id="1518" name="Google Shape;1518;p119"/>
          <p:cNvSpPr txBox="1">
            <a:spLocks noGrp="1"/>
          </p:cNvSpPr>
          <p:nvPr>
            <p:ph type="title"/>
          </p:nvPr>
        </p:nvSpPr>
        <p:spPr>
          <a:xfrm>
            <a:off x="493100" y="773425"/>
            <a:ext cx="3849600" cy="29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accent6"/>
                </a:solidFill>
              </a:rPr>
              <a:t>What if there’s something I </a:t>
            </a:r>
            <a:r>
              <a:rPr lang="en" sz="2900" i="1">
                <a:solidFill>
                  <a:schemeClr val="accent6"/>
                </a:solidFill>
              </a:rPr>
              <a:t>must</a:t>
            </a:r>
            <a:r>
              <a:rPr lang="en" sz="2900">
                <a:solidFill>
                  <a:schemeClr val="accent6"/>
                </a:solidFill>
              </a:rPr>
              <a:t> use pandas for?</a:t>
            </a:r>
            <a:endParaRPr sz="3800">
              <a:solidFill>
                <a:schemeClr val="accent6"/>
              </a:solidFill>
            </a:endParaRPr>
          </a:p>
        </p:txBody>
      </p:sp>
      <p:sp>
        <p:nvSpPr>
          <p:cNvPr id="1519" name="Google Shape;1519;p119"/>
          <p:cNvSpPr txBox="1"/>
          <p:nvPr/>
        </p:nvSpPr>
        <p:spPr>
          <a:xfrm>
            <a:off x="4288100" y="1493325"/>
            <a:ext cx="3397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 problem!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It's easy to convert back and forth between Pandas Dataframes and cuDF Dataframes!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0" name="Google Shape;1520;p119"/>
          <p:cNvSpPr txBox="1"/>
          <p:nvPr/>
        </p:nvSpPr>
        <p:spPr>
          <a:xfrm>
            <a:off x="4342700" y="2715875"/>
            <a:ext cx="3487200" cy="1908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# from cuDF to Pandas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df = df.to_pandas()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# your unique function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df = my_function(df)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# from Pandas to cuDF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df = cudf.from_pandas(df)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121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FAQs</a:t>
            </a:r>
            <a:endParaRPr/>
          </a:p>
        </p:txBody>
      </p:sp>
      <p:sp>
        <p:nvSpPr>
          <p:cNvPr id="1532" name="Google Shape;1532;p121"/>
          <p:cNvSpPr txBox="1">
            <a:spLocks noGrp="1"/>
          </p:cNvSpPr>
          <p:nvPr>
            <p:ph type="title"/>
          </p:nvPr>
        </p:nvSpPr>
        <p:spPr>
          <a:xfrm>
            <a:off x="493100" y="820850"/>
            <a:ext cx="3849600" cy="29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accent6"/>
                </a:solidFill>
              </a:rPr>
              <a:t>What if my data is too large for GPU memory?</a:t>
            </a:r>
            <a:endParaRPr sz="3800">
              <a:solidFill>
                <a:schemeClr val="accent6"/>
              </a:solidFill>
            </a:endParaRPr>
          </a:p>
        </p:txBody>
      </p:sp>
      <p:sp>
        <p:nvSpPr>
          <p:cNvPr id="1533" name="Google Shape;1533;p121"/>
          <p:cNvSpPr txBox="1"/>
          <p:nvPr/>
        </p:nvSpPr>
        <p:spPr>
          <a:xfrm>
            <a:off x="4288100" y="1493325"/>
            <a:ext cx="43173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 problem!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Rapids ecosystem includes </a:t>
            </a:r>
            <a:r>
              <a:rPr lang="en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Dask-GPU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which is designed to handle extremely large datasets, in a distributed way.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Best of all, Dask was originally designed to be a distributed extension of Pandas, so implementing it will be very easy if you are used to pandas!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If you are used to using </a:t>
            </a:r>
            <a:r>
              <a:rPr lang="en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Spark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Apache has also incorporated the Rapids.ai engine to leverage GPU for ETL pipelines.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83"/>
          <p:cNvSpPr/>
          <p:nvPr/>
        </p:nvSpPr>
        <p:spPr>
          <a:xfrm>
            <a:off x="526800" y="3178575"/>
            <a:ext cx="8090400" cy="1693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83"/>
          <p:cNvSpPr txBox="1"/>
          <p:nvPr/>
        </p:nvSpPr>
        <p:spPr>
          <a:xfrm>
            <a:off x="3261975" y="3178575"/>
            <a:ext cx="236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Cycles per second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48" name="Google Shape;748;p8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Short Answer:</a:t>
            </a:r>
            <a:endParaRPr/>
          </a:p>
        </p:txBody>
      </p:sp>
      <p:sp>
        <p:nvSpPr>
          <p:cNvPr id="749" name="Google Shape;749;p83"/>
          <p:cNvSpPr txBox="1">
            <a:spLocks noGrp="1"/>
          </p:cNvSpPr>
          <p:nvPr>
            <p:ph type="title"/>
          </p:nvPr>
        </p:nvSpPr>
        <p:spPr>
          <a:xfrm>
            <a:off x="493100" y="820850"/>
            <a:ext cx="3849600" cy="18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accent6"/>
                </a:solidFill>
              </a:rPr>
              <a:t>They are faster.</a:t>
            </a:r>
            <a:endParaRPr sz="2900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i="1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Way</a:t>
            </a:r>
            <a:r>
              <a:rPr lang="en" sz="2900" b="1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900">
                <a:solidFill>
                  <a:schemeClr val="accent6"/>
                </a:solidFill>
              </a:rPr>
              <a:t>faster.</a:t>
            </a:r>
            <a:endParaRPr sz="2900">
              <a:solidFill>
                <a:schemeClr val="accent6"/>
              </a:solidFill>
            </a:endParaRPr>
          </a:p>
        </p:txBody>
      </p:sp>
      <p:sp>
        <p:nvSpPr>
          <p:cNvPr id="750" name="Google Shape;750;p83"/>
          <p:cNvSpPr txBox="1"/>
          <p:nvPr/>
        </p:nvSpPr>
        <p:spPr>
          <a:xfrm>
            <a:off x="4288100" y="1261325"/>
            <a:ext cx="358560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“fastest” and “largest” </a:t>
            </a:r>
            <a:r>
              <a:rPr lang="en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CPUs </a:t>
            </a: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today have speeds around </a:t>
            </a:r>
            <a:r>
              <a:rPr lang="en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 GHs</a:t>
            </a: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about </a:t>
            </a:r>
            <a:r>
              <a:rPr lang="en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128 cores</a:t>
            </a: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costs about </a:t>
            </a:r>
            <a:r>
              <a:rPr lang="en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$5,000</a:t>
            </a:r>
            <a:endParaRPr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 “average” GPU like the RTX 3080, has core speeds of </a:t>
            </a:r>
            <a:r>
              <a:rPr lang="en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1.5 GHs </a:t>
            </a: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lang="en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5,888 cores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costs about </a:t>
            </a:r>
            <a:r>
              <a:rPr lang="en-US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$1,000</a:t>
            </a:r>
          </a:p>
        </p:txBody>
      </p:sp>
      <p:grpSp>
        <p:nvGrpSpPr>
          <p:cNvPr id="751" name="Google Shape;751;p83"/>
          <p:cNvGrpSpPr/>
          <p:nvPr/>
        </p:nvGrpSpPr>
        <p:grpSpPr>
          <a:xfrm>
            <a:off x="696077" y="3497463"/>
            <a:ext cx="6850483" cy="1242949"/>
            <a:chOff x="3982700" y="2195000"/>
            <a:chExt cx="2937600" cy="2742000"/>
          </a:xfrm>
        </p:grpSpPr>
        <p:sp>
          <p:nvSpPr>
            <p:cNvPr id="752" name="Google Shape;752;p83"/>
            <p:cNvSpPr/>
            <p:nvPr/>
          </p:nvSpPr>
          <p:spPr>
            <a:xfrm>
              <a:off x="3982700" y="2195000"/>
              <a:ext cx="2937600" cy="27420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83"/>
            <p:cNvSpPr txBox="1"/>
            <p:nvPr/>
          </p:nvSpPr>
          <p:spPr>
            <a:xfrm>
              <a:off x="4822400" y="3056760"/>
              <a:ext cx="1258200" cy="11100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8,832</a:t>
              </a:r>
              <a:endParaRPr sz="180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754" name="Google Shape;754;p83"/>
          <p:cNvSpPr txBox="1"/>
          <p:nvPr/>
        </p:nvSpPr>
        <p:spPr>
          <a:xfrm>
            <a:off x="1984691" y="2919560"/>
            <a:ext cx="866400" cy="1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Size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to scale</a:t>
            </a:r>
            <a:endParaRPr sz="80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55" name="Google Shape;755;p83"/>
          <p:cNvCxnSpPr/>
          <p:nvPr/>
        </p:nvCxnSpPr>
        <p:spPr>
          <a:xfrm>
            <a:off x="2515478" y="3061141"/>
            <a:ext cx="214500" cy="12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6" name="Google Shape;756;p83"/>
          <p:cNvSpPr/>
          <p:nvPr/>
        </p:nvSpPr>
        <p:spPr>
          <a:xfrm>
            <a:off x="7759525" y="3510910"/>
            <a:ext cx="648000" cy="12156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83"/>
          <p:cNvSpPr txBox="1"/>
          <p:nvPr/>
        </p:nvSpPr>
        <p:spPr>
          <a:xfrm>
            <a:off x="7759524" y="3934050"/>
            <a:ext cx="648001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512 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106811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25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FAQs</a:t>
            </a:r>
            <a:endParaRPr/>
          </a:p>
        </p:txBody>
      </p:sp>
      <p:sp>
        <p:nvSpPr>
          <p:cNvPr id="1558" name="Google Shape;1558;p125"/>
          <p:cNvSpPr txBox="1">
            <a:spLocks noGrp="1"/>
          </p:cNvSpPr>
          <p:nvPr>
            <p:ph type="title"/>
          </p:nvPr>
        </p:nvSpPr>
        <p:spPr>
          <a:xfrm>
            <a:off x="493100" y="1384125"/>
            <a:ext cx="3849600" cy="29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accent6"/>
                </a:solidFill>
              </a:rPr>
              <a:t>GPU instances are expensive. Wouldn't it be cheaper to run a large CPU cluster rather than a GPU?</a:t>
            </a:r>
            <a:endParaRPr sz="3800">
              <a:solidFill>
                <a:schemeClr val="accent6"/>
              </a:solidFill>
            </a:endParaRPr>
          </a:p>
        </p:txBody>
      </p:sp>
      <p:sp>
        <p:nvSpPr>
          <p:cNvPr id="1559" name="Google Shape;1559;p125"/>
          <p:cNvSpPr txBox="1"/>
          <p:nvPr/>
        </p:nvSpPr>
        <p:spPr>
          <a:xfrm>
            <a:off x="4288100" y="1493325"/>
            <a:ext cx="43173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Actually, because a GPU can process data so much more quickly, the net cost of running a workflow on a GPU vs a large CPU cluster is actually less!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60" name="Google Shape;1560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8100" y="2540025"/>
            <a:ext cx="4496502" cy="192550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97;p96">
            <a:extLst>
              <a:ext uri="{FF2B5EF4-FFF2-40B4-BE49-F238E27FC236}">
                <a16:creationId xmlns:a16="http://schemas.microsoft.com/office/drawing/2014/main" id="{8E2F9E6A-99AB-4782-BBBB-404543432348}"/>
              </a:ext>
            </a:extLst>
          </p:cNvPr>
          <p:cNvSpPr txBox="1"/>
          <p:nvPr/>
        </p:nvSpPr>
        <p:spPr>
          <a:xfrm>
            <a:off x="493100" y="4768148"/>
            <a:ext cx="7806300" cy="290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>
                <a:latin typeface="Montserrat"/>
                <a:ea typeface="Montserrat"/>
                <a:cs typeface="Montserrat"/>
                <a:sym typeface="Montserrat"/>
              </a:rPr>
              <a:t>https://nvidia.github.io/spark-rapids/</a:t>
            </a:r>
            <a:endParaRPr sz="6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115"/>
          <p:cNvSpPr txBox="1"/>
          <p:nvPr/>
        </p:nvSpPr>
        <p:spPr>
          <a:xfrm>
            <a:off x="362150" y="2340900"/>
            <a:ext cx="5793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 GPUs!</a:t>
            </a:r>
            <a:endParaRPr sz="2000" dirty="0">
              <a:solidFill>
                <a:srgbClr val="F3F3F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589800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87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Typical Data Science Workflows</a:t>
            </a:r>
            <a:endParaRPr/>
          </a:p>
        </p:txBody>
      </p:sp>
      <p:grpSp>
        <p:nvGrpSpPr>
          <p:cNvPr id="792" name="Google Shape;792;p87"/>
          <p:cNvGrpSpPr/>
          <p:nvPr/>
        </p:nvGrpSpPr>
        <p:grpSpPr>
          <a:xfrm>
            <a:off x="444547" y="1594375"/>
            <a:ext cx="2187232" cy="1606800"/>
            <a:chOff x="444550" y="1594375"/>
            <a:chExt cx="2580500" cy="1606800"/>
          </a:xfrm>
        </p:grpSpPr>
        <p:sp>
          <p:nvSpPr>
            <p:cNvPr id="793" name="Google Shape;793;p87"/>
            <p:cNvSpPr/>
            <p:nvPr/>
          </p:nvSpPr>
          <p:spPr>
            <a:xfrm>
              <a:off x="444550" y="1594375"/>
              <a:ext cx="2533200" cy="1606800"/>
            </a:xfrm>
            <a:prstGeom prst="roundRect">
              <a:avLst>
                <a:gd name="adj" fmla="val 16667"/>
              </a:avLst>
            </a:prstGeom>
            <a:solidFill>
              <a:srgbClr val="D2E8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87"/>
            <p:cNvSpPr txBox="1"/>
            <p:nvPr/>
          </p:nvSpPr>
          <p:spPr>
            <a:xfrm>
              <a:off x="542850" y="1648413"/>
              <a:ext cx="2143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 Wrangling</a:t>
              </a: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795" name="Google Shape;795;p87"/>
            <p:cNvSpPr txBox="1"/>
            <p:nvPr/>
          </p:nvSpPr>
          <p:spPr>
            <a:xfrm>
              <a:off x="542850" y="1982150"/>
              <a:ext cx="24822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Extracting raw data</a:t>
              </a:r>
              <a:endParaRPr sz="1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Organizing/structuring data</a:t>
              </a:r>
              <a:endParaRPr sz="1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Exploratory analysis</a:t>
              </a:r>
              <a:endParaRPr sz="1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Cleaning messy data</a:t>
              </a:r>
              <a:endParaRPr sz="1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Feature Engineering</a:t>
              </a:r>
              <a:endParaRPr sz="1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796" name="Google Shape;796;p87"/>
          <p:cNvGrpSpPr/>
          <p:nvPr/>
        </p:nvGrpSpPr>
        <p:grpSpPr>
          <a:xfrm>
            <a:off x="3316470" y="1594375"/>
            <a:ext cx="2449518" cy="1606800"/>
            <a:chOff x="3316575" y="1594375"/>
            <a:chExt cx="2886200" cy="1606800"/>
          </a:xfrm>
        </p:grpSpPr>
        <p:sp>
          <p:nvSpPr>
            <p:cNvPr id="797" name="Google Shape;797;p87"/>
            <p:cNvSpPr/>
            <p:nvPr/>
          </p:nvSpPr>
          <p:spPr>
            <a:xfrm>
              <a:off x="3316575" y="1594375"/>
              <a:ext cx="2700600" cy="1606800"/>
            </a:xfrm>
            <a:prstGeom prst="roundRect">
              <a:avLst>
                <a:gd name="adj" fmla="val 16667"/>
              </a:avLst>
            </a:prstGeom>
            <a:solidFill>
              <a:srgbClr val="D2E8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87"/>
            <p:cNvSpPr txBox="1"/>
            <p:nvPr/>
          </p:nvSpPr>
          <p:spPr>
            <a:xfrm>
              <a:off x="3414875" y="1648425"/>
              <a:ext cx="2533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Model training</a:t>
              </a: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799" name="Google Shape;799;p87"/>
            <p:cNvSpPr txBox="1"/>
            <p:nvPr/>
          </p:nvSpPr>
          <p:spPr>
            <a:xfrm>
              <a:off x="3414875" y="1982150"/>
              <a:ext cx="27879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Model selection</a:t>
              </a:r>
              <a:endParaRPr sz="1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Model tuning </a:t>
              </a:r>
              <a:endParaRPr sz="1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Hyperparameter optimization</a:t>
              </a:r>
              <a:endParaRPr sz="1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800" name="Google Shape;800;p87"/>
          <p:cNvGrpSpPr/>
          <p:nvPr/>
        </p:nvGrpSpPr>
        <p:grpSpPr>
          <a:xfrm>
            <a:off x="6450670" y="1594375"/>
            <a:ext cx="2304434" cy="1606800"/>
            <a:chOff x="6493851" y="1594375"/>
            <a:chExt cx="2700614" cy="1606800"/>
          </a:xfrm>
        </p:grpSpPr>
        <p:sp>
          <p:nvSpPr>
            <p:cNvPr id="801" name="Google Shape;801;p87"/>
            <p:cNvSpPr/>
            <p:nvPr/>
          </p:nvSpPr>
          <p:spPr>
            <a:xfrm>
              <a:off x="6493851" y="1594375"/>
              <a:ext cx="2700600" cy="1606800"/>
            </a:xfrm>
            <a:prstGeom prst="roundRect">
              <a:avLst>
                <a:gd name="adj" fmla="val 16667"/>
              </a:avLst>
            </a:prstGeom>
            <a:solidFill>
              <a:srgbClr val="D2E8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87"/>
            <p:cNvSpPr txBox="1"/>
            <p:nvPr/>
          </p:nvSpPr>
          <p:spPr>
            <a:xfrm>
              <a:off x="6661265" y="1648425"/>
              <a:ext cx="2533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Model validation</a:t>
              </a: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803" name="Google Shape;803;p87"/>
            <p:cNvSpPr txBox="1"/>
            <p:nvPr/>
          </p:nvSpPr>
          <p:spPr>
            <a:xfrm>
              <a:off x="6661265" y="1982150"/>
              <a:ext cx="2482200" cy="5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Model validation</a:t>
              </a:r>
              <a:endParaRPr sz="1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Model testing (inference)</a:t>
              </a:r>
              <a:endParaRPr sz="1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804" name="Google Shape;804;p87"/>
          <p:cNvSpPr/>
          <p:nvPr/>
        </p:nvSpPr>
        <p:spPr>
          <a:xfrm rot="10800000">
            <a:off x="4477300" y="3201175"/>
            <a:ext cx="3287100" cy="513300"/>
          </a:xfrm>
          <a:prstGeom prst="uturnArrow">
            <a:avLst>
              <a:gd name="adj1" fmla="val 25000"/>
              <a:gd name="adj2" fmla="val 23407"/>
              <a:gd name="adj3" fmla="val 32085"/>
              <a:gd name="adj4" fmla="val 43750"/>
              <a:gd name="adj5" fmla="val 89655"/>
            </a:avLst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87"/>
          <p:cNvSpPr/>
          <p:nvPr/>
        </p:nvSpPr>
        <p:spPr>
          <a:xfrm rot="10800000">
            <a:off x="993625" y="3210600"/>
            <a:ext cx="6792600" cy="1115400"/>
          </a:xfrm>
          <a:prstGeom prst="uturnArrow">
            <a:avLst>
              <a:gd name="adj1" fmla="val 9790"/>
              <a:gd name="adj2" fmla="val 12721"/>
              <a:gd name="adj3" fmla="val 14996"/>
              <a:gd name="adj4" fmla="val 43750"/>
              <a:gd name="adj5" fmla="val 92169"/>
            </a:avLst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87"/>
          <p:cNvSpPr/>
          <p:nvPr/>
        </p:nvSpPr>
        <p:spPr>
          <a:xfrm rot="10800000">
            <a:off x="1507175" y="3201175"/>
            <a:ext cx="2871900" cy="51330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87"/>
          <p:cNvSpPr/>
          <p:nvPr/>
        </p:nvSpPr>
        <p:spPr>
          <a:xfrm>
            <a:off x="2631775" y="2261275"/>
            <a:ext cx="684900" cy="273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87"/>
          <p:cNvSpPr/>
          <p:nvPr/>
        </p:nvSpPr>
        <p:spPr>
          <a:xfrm>
            <a:off x="5656725" y="2261275"/>
            <a:ext cx="684900" cy="273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9095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89"/>
          <p:cNvSpPr/>
          <p:nvPr/>
        </p:nvSpPr>
        <p:spPr>
          <a:xfrm>
            <a:off x="3824575" y="2118550"/>
            <a:ext cx="2214300" cy="4902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89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2"/>
                </a:solidFill>
              </a:rPr>
              <a:t>GPU </a:t>
            </a:r>
            <a:r>
              <a:rPr lang="en"/>
              <a:t>Acceleration</a:t>
            </a:r>
            <a:endParaRPr/>
          </a:p>
        </p:txBody>
      </p:sp>
      <p:grpSp>
        <p:nvGrpSpPr>
          <p:cNvPr id="820" name="Google Shape;820;p89"/>
          <p:cNvGrpSpPr/>
          <p:nvPr/>
        </p:nvGrpSpPr>
        <p:grpSpPr>
          <a:xfrm>
            <a:off x="3824479" y="1244953"/>
            <a:ext cx="4529362" cy="655253"/>
            <a:chOff x="3850549" y="737460"/>
            <a:chExt cx="2533200" cy="1606800"/>
          </a:xfrm>
        </p:grpSpPr>
        <p:sp>
          <p:nvSpPr>
            <p:cNvPr id="821" name="Google Shape;821;p89"/>
            <p:cNvSpPr/>
            <p:nvPr/>
          </p:nvSpPr>
          <p:spPr>
            <a:xfrm>
              <a:off x="3850549" y="737460"/>
              <a:ext cx="2533200" cy="1606800"/>
            </a:xfrm>
            <a:prstGeom prst="roundRect">
              <a:avLst>
                <a:gd name="adj" fmla="val 16667"/>
              </a:avLst>
            </a:prstGeom>
            <a:solidFill>
              <a:srgbClr val="D2E8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89"/>
            <p:cNvSpPr txBox="1"/>
            <p:nvPr/>
          </p:nvSpPr>
          <p:spPr>
            <a:xfrm>
              <a:off x="4691361" y="1050166"/>
              <a:ext cx="1117200" cy="98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 Wrangling</a:t>
              </a: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823" name="Google Shape;823;p89"/>
          <p:cNvSpPr txBox="1"/>
          <p:nvPr/>
        </p:nvSpPr>
        <p:spPr>
          <a:xfrm>
            <a:off x="3939678" y="2171550"/>
            <a:ext cx="168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Model training</a:t>
            </a:r>
            <a:endParaRPr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25" name="Google Shape;825;p89"/>
          <p:cNvSpPr/>
          <p:nvPr/>
        </p:nvSpPr>
        <p:spPr>
          <a:xfrm>
            <a:off x="6139700" y="2118550"/>
            <a:ext cx="2214300" cy="4902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89"/>
          <p:cNvSpPr txBox="1"/>
          <p:nvPr/>
        </p:nvSpPr>
        <p:spPr>
          <a:xfrm>
            <a:off x="6254800" y="2171550"/>
            <a:ext cx="189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Model validation</a:t>
            </a:r>
            <a:endParaRPr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" name="Google Shape;862;p91">
            <a:extLst>
              <a:ext uri="{FF2B5EF4-FFF2-40B4-BE49-F238E27FC236}">
                <a16:creationId xmlns:a16="http://schemas.microsoft.com/office/drawing/2014/main" id="{3713F285-019B-429C-A4E5-3C3FAE41D6F7}"/>
              </a:ext>
            </a:extLst>
          </p:cNvPr>
          <p:cNvSpPr txBox="1"/>
          <p:nvPr/>
        </p:nvSpPr>
        <p:spPr>
          <a:xfrm>
            <a:off x="493100" y="1328225"/>
            <a:ext cx="3143400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Montserrat"/>
                <a:ea typeface="Montserrat"/>
                <a:cs typeface="Montserrat"/>
                <a:sym typeface="Montserrat"/>
              </a:rPr>
              <a:t>GPU acceleration is commonly concentrated in the modeling portions.</a:t>
            </a: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12789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91"/>
          <p:cNvSpPr/>
          <p:nvPr/>
        </p:nvSpPr>
        <p:spPr>
          <a:xfrm>
            <a:off x="3824575" y="2118550"/>
            <a:ext cx="2214300" cy="27084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91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2"/>
                </a:solidFill>
              </a:rPr>
              <a:t>GPU </a:t>
            </a:r>
            <a:r>
              <a:rPr lang="en"/>
              <a:t>Acceleration</a:t>
            </a:r>
            <a:endParaRPr/>
          </a:p>
        </p:txBody>
      </p:sp>
      <p:grpSp>
        <p:nvGrpSpPr>
          <p:cNvPr id="854" name="Google Shape;854;p91"/>
          <p:cNvGrpSpPr/>
          <p:nvPr/>
        </p:nvGrpSpPr>
        <p:grpSpPr>
          <a:xfrm>
            <a:off x="3824479" y="1244953"/>
            <a:ext cx="4529362" cy="655253"/>
            <a:chOff x="3850549" y="737460"/>
            <a:chExt cx="2533200" cy="1606800"/>
          </a:xfrm>
        </p:grpSpPr>
        <p:sp>
          <p:nvSpPr>
            <p:cNvPr id="855" name="Google Shape;855;p91"/>
            <p:cNvSpPr/>
            <p:nvPr/>
          </p:nvSpPr>
          <p:spPr>
            <a:xfrm>
              <a:off x="3850549" y="737460"/>
              <a:ext cx="2533200" cy="1606800"/>
            </a:xfrm>
            <a:prstGeom prst="roundRect">
              <a:avLst>
                <a:gd name="adj" fmla="val 16667"/>
              </a:avLst>
            </a:prstGeom>
            <a:solidFill>
              <a:srgbClr val="D2E8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91"/>
            <p:cNvSpPr txBox="1"/>
            <p:nvPr/>
          </p:nvSpPr>
          <p:spPr>
            <a:xfrm>
              <a:off x="4691361" y="1050166"/>
              <a:ext cx="1117200" cy="98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 Wrangling</a:t>
              </a: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857" name="Google Shape;857;p91"/>
          <p:cNvSpPr/>
          <p:nvPr/>
        </p:nvSpPr>
        <p:spPr>
          <a:xfrm>
            <a:off x="3939675" y="4215275"/>
            <a:ext cx="1997400" cy="4002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91"/>
          <p:cNvSpPr txBox="1"/>
          <p:nvPr/>
        </p:nvSpPr>
        <p:spPr>
          <a:xfrm>
            <a:off x="4126028" y="4215275"/>
            <a:ext cx="159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59" name="Google Shape;859;p91"/>
          <p:cNvSpPr/>
          <p:nvPr/>
        </p:nvSpPr>
        <p:spPr>
          <a:xfrm>
            <a:off x="3936938" y="2735675"/>
            <a:ext cx="1997400" cy="1425000"/>
          </a:xfrm>
          <a:prstGeom prst="roundRect">
            <a:avLst>
              <a:gd name="adj" fmla="val 16667"/>
            </a:avLst>
          </a:prstGeom>
          <a:solidFill>
            <a:srgbClr val="D2E8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91"/>
          <p:cNvSpPr txBox="1"/>
          <p:nvPr/>
        </p:nvSpPr>
        <p:spPr>
          <a:xfrm>
            <a:off x="3902100" y="3245200"/>
            <a:ext cx="203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Non-Deep Learning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61" name="Google Shape;861;p91"/>
          <p:cNvSpPr txBox="1"/>
          <p:nvPr/>
        </p:nvSpPr>
        <p:spPr>
          <a:xfrm>
            <a:off x="3939678" y="2171550"/>
            <a:ext cx="168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 training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62" name="Google Shape;862;p91"/>
          <p:cNvSpPr txBox="1"/>
          <p:nvPr/>
        </p:nvSpPr>
        <p:spPr>
          <a:xfrm>
            <a:off x="493100" y="1328225"/>
            <a:ext cx="3143400" cy="3582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Montserrat"/>
                <a:ea typeface="Montserrat"/>
                <a:cs typeface="Montserrat"/>
                <a:sym typeface="Montserrat"/>
              </a:rPr>
              <a:t>GPU acceleration is commonly concentrated in the modeling portions.</a:t>
            </a: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Montserrat"/>
                <a:ea typeface="Montserrat"/>
                <a:cs typeface="Montserrat"/>
                <a:sym typeface="Montserrat"/>
              </a:rPr>
              <a:t>Furthermore, that </a:t>
            </a:r>
            <a:r>
              <a:rPr lang="en" sz="1200" b="1" dirty="0">
                <a:latin typeface="Montserrat"/>
                <a:ea typeface="Montserrat"/>
                <a:cs typeface="Montserrat"/>
                <a:sym typeface="Montserrat"/>
              </a:rPr>
              <a:t>concentration </a:t>
            </a:r>
            <a:r>
              <a:rPr lang="en" sz="1200" dirty="0">
                <a:latin typeface="Montserrat"/>
                <a:ea typeface="Montserrat"/>
                <a:cs typeface="Montserrat"/>
                <a:sym typeface="Montserrat"/>
              </a:rPr>
              <a:t>tends to be in the </a:t>
            </a:r>
            <a:r>
              <a:rPr lang="en" sz="1200" b="1" dirty="0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r>
              <a:rPr lang="en" sz="1200" dirty="0"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lang="en" sz="1200" b="1" dirty="0">
                <a:latin typeface="Montserrat"/>
                <a:ea typeface="Montserrat"/>
                <a:cs typeface="Montserrat"/>
                <a:sym typeface="Montserrat"/>
              </a:rPr>
              <a:t>Neural Networks</a:t>
            </a:r>
            <a:r>
              <a:rPr lang="en" sz="1200" dirty="0">
                <a:latin typeface="Montserrat"/>
                <a:ea typeface="Montserrat"/>
                <a:cs typeface="Montserrat"/>
                <a:sym typeface="Montserrat"/>
              </a:rPr>
              <a:t> subfields.</a:t>
            </a: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Montserrat"/>
                <a:ea typeface="Montserrat"/>
                <a:cs typeface="Montserrat"/>
                <a:sym typeface="Montserrat"/>
              </a:rPr>
              <a:t>This isn’t necessarily a bad thing; training a model in a matter of hours or days versus weeks is a huge improvement.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Montserrat"/>
                <a:ea typeface="Montserrat"/>
                <a:cs typeface="Montserrat"/>
                <a:sym typeface="Montserrat"/>
              </a:rPr>
              <a:t>Still, it would be nice to be able to </a:t>
            </a:r>
            <a:r>
              <a:rPr lang="en" sz="1200" b="1" dirty="0">
                <a:latin typeface="Montserrat"/>
                <a:ea typeface="Montserrat"/>
                <a:cs typeface="Montserrat"/>
                <a:sym typeface="Montserrat"/>
              </a:rPr>
              <a:t>leverage the GPU for non-deep learning tasks</a:t>
            </a:r>
            <a:r>
              <a:rPr lang="en" sz="1200" dirty="0">
                <a:latin typeface="Montserrat"/>
                <a:ea typeface="Montserrat"/>
                <a:cs typeface="Montserrat"/>
                <a:sym typeface="Montserrat"/>
              </a:rPr>
              <a:t>….</a:t>
            </a: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3" name="Google Shape;863;p91"/>
          <p:cNvSpPr/>
          <p:nvPr/>
        </p:nvSpPr>
        <p:spPr>
          <a:xfrm>
            <a:off x="6139700" y="2118550"/>
            <a:ext cx="2214300" cy="27084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91"/>
          <p:cNvSpPr/>
          <p:nvPr/>
        </p:nvSpPr>
        <p:spPr>
          <a:xfrm>
            <a:off x="6254800" y="4215275"/>
            <a:ext cx="1997400" cy="4002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91"/>
          <p:cNvSpPr txBox="1"/>
          <p:nvPr/>
        </p:nvSpPr>
        <p:spPr>
          <a:xfrm>
            <a:off x="6441153" y="4215275"/>
            <a:ext cx="159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66" name="Google Shape;866;p91"/>
          <p:cNvSpPr/>
          <p:nvPr/>
        </p:nvSpPr>
        <p:spPr>
          <a:xfrm>
            <a:off x="6252063" y="2735675"/>
            <a:ext cx="1997400" cy="1425000"/>
          </a:xfrm>
          <a:prstGeom prst="roundRect">
            <a:avLst>
              <a:gd name="adj" fmla="val 16667"/>
            </a:avLst>
          </a:prstGeom>
          <a:solidFill>
            <a:srgbClr val="D2E8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91"/>
          <p:cNvSpPr txBox="1"/>
          <p:nvPr/>
        </p:nvSpPr>
        <p:spPr>
          <a:xfrm>
            <a:off x="6217225" y="3245200"/>
            <a:ext cx="203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Non-Deep Learning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68" name="Google Shape;868;p91"/>
          <p:cNvSpPr txBox="1"/>
          <p:nvPr/>
        </p:nvSpPr>
        <p:spPr>
          <a:xfrm>
            <a:off x="6254800" y="2171550"/>
            <a:ext cx="189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 validation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397324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9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47595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Typical CPU day</a:t>
            </a:r>
            <a:endParaRPr/>
          </a:p>
        </p:txBody>
      </p:sp>
      <p:grpSp>
        <p:nvGrpSpPr>
          <p:cNvPr id="879" name="Google Shape;879;p93"/>
          <p:cNvGrpSpPr/>
          <p:nvPr/>
        </p:nvGrpSpPr>
        <p:grpSpPr>
          <a:xfrm>
            <a:off x="1561625" y="420575"/>
            <a:ext cx="6222400" cy="4344597"/>
            <a:chOff x="0" y="1035937"/>
            <a:chExt cx="4612944" cy="3273013"/>
          </a:xfrm>
        </p:grpSpPr>
        <p:grpSp>
          <p:nvGrpSpPr>
            <p:cNvPr id="880" name="Google Shape;880;p93"/>
            <p:cNvGrpSpPr/>
            <p:nvPr/>
          </p:nvGrpSpPr>
          <p:grpSpPr>
            <a:xfrm>
              <a:off x="0" y="1329890"/>
              <a:ext cx="4612944" cy="2979060"/>
              <a:chOff x="0" y="1329890"/>
              <a:chExt cx="4612944" cy="2979060"/>
            </a:xfrm>
          </p:grpSpPr>
          <p:grpSp>
            <p:nvGrpSpPr>
              <p:cNvPr id="881" name="Google Shape;881;p93"/>
              <p:cNvGrpSpPr/>
              <p:nvPr/>
            </p:nvGrpSpPr>
            <p:grpSpPr>
              <a:xfrm>
                <a:off x="189948" y="1464605"/>
                <a:ext cx="4146104" cy="2763986"/>
                <a:chOff x="189948" y="1464605"/>
                <a:chExt cx="4146104" cy="2763986"/>
              </a:xfrm>
            </p:grpSpPr>
            <p:grpSp>
              <p:nvGrpSpPr>
                <p:cNvPr id="882" name="Google Shape;882;p93"/>
                <p:cNvGrpSpPr/>
                <p:nvPr/>
              </p:nvGrpSpPr>
              <p:grpSpPr>
                <a:xfrm>
                  <a:off x="189948" y="1464605"/>
                  <a:ext cx="4146104" cy="2763986"/>
                  <a:chOff x="1524000" y="539750"/>
                  <a:chExt cx="4982100" cy="3321300"/>
                </a:xfrm>
              </p:grpSpPr>
              <p:pic>
                <p:nvPicPr>
                  <p:cNvPr id="883" name="Google Shape;883;p9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>
                    <a:off x="1524000" y="539750"/>
                    <a:ext cx="4982100" cy="3321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884" name="Google Shape;884;p93"/>
                  <p:cNvSpPr/>
                  <p:nvPr/>
                </p:nvSpPr>
                <p:spPr>
                  <a:xfrm>
                    <a:off x="3232649" y="1865937"/>
                    <a:ext cx="1949700" cy="717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b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lang="en" sz="1400" b="1" i="0" u="none" strike="noStrike" cap="none">
                        <a:solidFill>
                          <a:srgbClr val="7F7F7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rPr>
                      <a:t>CPU POWERED WORKFLOW</a:t>
                    </a:r>
                    <a:endParaRPr sz="1400" b="1" i="0" u="none" strike="noStrike" cap="none">
                      <a:solidFill>
                        <a:srgbClr val="7F7F7F"/>
                      </a:solidFill>
                      <a:latin typeface="Montserrat"/>
                      <a:ea typeface="Montserrat"/>
                      <a:cs typeface="Montserrat"/>
                      <a:sym typeface="Montserrat"/>
                    </a:endParaRPr>
                  </a:p>
                </p:txBody>
              </p:sp>
              <p:sp>
                <p:nvSpPr>
                  <p:cNvPr id="885" name="Google Shape;885;p93"/>
                  <p:cNvSpPr/>
                  <p:nvPr/>
                </p:nvSpPr>
                <p:spPr>
                  <a:xfrm>
                    <a:off x="3145971" y="1331383"/>
                    <a:ext cx="1738200" cy="1738200"/>
                  </a:xfrm>
                  <a:prstGeom prst="ellipse">
                    <a:avLst/>
                  </a:prstGeom>
                  <a:noFill/>
                  <a:ln w="25400" cap="flat" cmpd="sng">
                    <a:solidFill>
                      <a:srgbClr val="7F7F7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endParaRPr>
                  </a:p>
                </p:txBody>
              </p:sp>
            </p:grpSp>
            <p:grpSp>
              <p:nvGrpSpPr>
                <p:cNvPr id="886" name="Google Shape;886;p93"/>
                <p:cNvGrpSpPr/>
                <p:nvPr/>
              </p:nvGrpSpPr>
              <p:grpSpPr>
                <a:xfrm>
                  <a:off x="1307592" y="1885639"/>
                  <a:ext cx="1903785" cy="1910474"/>
                  <a:chOff x="1307592" y="1885639"/>
                  <a:chExt cx="1903785" cy="1910474"/>
                </a:xfrm>
              </p:grpSpPr>
              <p:grpSp>
                <p:nvGrpSpPr>
                  <p:cNvPr id="887" name="Google Shape;887;p93"/>
                  <p:cNvGrpSpPr/>
                  <p:nvPr/>
                </p:nvGrpSpPr>
                <p:grpSpPr>
                  <a:xfrm>
                    <a:off x="1307592" y="1894660"/>
                    <a:ext cx="1903785" cy="1901453"/>
                    <a:chOff x="1307592" y="1894660"/>
                    <a:chExt cx="1903785" cy="1901453"/>
                  </a:xfrm>
                </p:grpSpPr>
                <p:cxnSp>
                  <p:nvCxnSpPr>
                    <p:cNvPr id="888" name="Google Shape;888;p93"/>
                    <p:cNvCxnSpPr/>
                    <p:nvPr/>
                  </p:nvCxnSpPr>
                  <p:spPr>
                    <a:xfrm>
                      <a:off x="1307592" y="2846832"/>
                      <a:ext cx="1188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889" name="Google Shape;889;p93"/>
                    <p:cNvCxnSpPr/>
                    <p:nvPr/>
                  </p:nvCxnSpPr>
                  <p:spPr>
                    <a:xfrm rot="10800000">
                      <a:off x="2264029" y="1894660"/>
                      <a:ext cx="0" cy="840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890" name="Google Shape;890;p93"/>
                    <p:cNvCxnSpPr/>
                    <p:nvPr/>
                  </p:nvCxnSpPr>
                  <p:spPr>
                    <a:xfrm rot="10800000">
                      <a:off x="2264029" y="3712113"/>
                      <a:ext cx="0" cy="840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891" name="Google Shape;891;p93"/>
                    <p:cNvCxnSpPr/>
                    <p:nvPr/>
                  </p:nvCxnSpPr>
                  <p:spPr>
                    <a:xfrm>
                      <a:off x="3092577" y="2846832"/>
                      <a:ext cx="1188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</p:cxnSp>
              </p:grpSp>
              <p:sp>
                <p:nvSpPr>
                  <p:cNvPr id="892" name="Google Shape;892;p93"/>
                  <p:cNvSpPr txBox="1"/>
                  <p:nvPr/>
                </p:nvSpPr>
                <p:spPr>
                  <a:xfrm>
                    <a:off x="2154500" y="3534533"/>
                    <a:ext cx="174600" cy="197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sp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500"/>
                      <a:buFont typeface="Arial"/>
                      <a:buNone/>
                    </a:pPr>
                    <a:r>
                      <a:rPr lang="en" sz="500" b="0" i="0" u="none" strike="noStrike" cap="non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rPr>
                      <a:t>6</a:t>
                    </a:r>
                    <a:endParaRPr sz="5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endParaRPr>
                  </a:p>
                </p:txBody>
              </p:sp>
              <p:sp>
                <p:nvSpPr>
                  <p:cNvPr id="893" name="Google Shape;893;p93"/>
                  <p:cNvSpPr txBox="1"/>
                  <p:nvPr/>
                </p:nvSpPr>
                <p:spPr>
                  <a:xfrm>
                    <a:off x="1358187" y="2715824"/>
                    <a:ext cx="174600" cy="197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sp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500"/>
                      <a:buFont typeface="Arial"/>
                      <a:buNone/>
                    </a:pPr>
                    <a:r>
                      <a:rPr lang="en" sz="500" b="0" i="0" u="none" strike="noStrike" cap="non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rPr>
                      <a:t>9</a:t>
                    </a:r>
                    <a:endParaRPr sz="5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endParaRPr>
                  </a:p>
                </p:txBody>
              </p:sp>
              <p:sp>
                <p:nvSpPr>
                  <p:cNvPr id="894" name="Google Shape;894;p93"/>
                  <p:cNvSpPr txBox="1"/>
                  <p:nvPr/>
                </p:nvSpPr>
                <p:spPr>
                  <a:xfrm>
                    <a:off x="2960869" y="2715824"/>
                    <a:ext cx="174600" cy="197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sp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500"/>
                      <a:buFont typeface="Arial"/>
                      <a:buNone/>
                    </a:pPr>
                    <a:r>
                      <a:rPr lang="en" sz="500" b="0" i="0" u="none" strike="noStrike" cap="non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rPr>
                      <a:t>3</a:t>
                    </a:r>
                    <a:endParaRPr sz="5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endParaRPr>
                  </a:p>
                </p:txBody>
              </p:sp>
              <p:sp>
                <p:nvSpPr>
                  <p:cNvPr id="895" name="Google Shape;895;p93"/>
                  <p:cNvSpPr txBox="1"/>
                  <p:nvPr/>
                </p:nvSpPr>
                <p:spPr>
                  <a:xfrm>
                    <a:off x="2141487" y="1885639"/>
                    <a:ext cx="243000" cy="197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sp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500"/>
                      <a:buFont typeface="Arial"/>
                      <a:buNone/>
                    </a:pPr>
                    <a:r>
                      <a:rPr lang="en" sz="500" b="0" i="0" u="none" strike="noStrike" cap="non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rPr>
                      <a:t>12</a:t>
                    </a:r>
                    <a:endParaRPr sz="5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endParaRPr>
                  </a:p>
                </p:txBody>
              </p:sp>
            </p:grpSp>
          </p:grpSp>
          <p:sp>
            <p:nvSpPr>
              <p:cNvPr id="896" name="Google Shape;896;p93"/>
              <p:cNvSpPr txBox="1"/>
              <p:nvPr/>
            </p:nvSpPr>
            <p:spPr>
              <a:xfrm>
                <a:off x="366627" y="3431685"/>
                <a:ext cx="640200" cy="12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sp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Dataset downloads</a:t>
                </a:r>
                <a:endParaRPr/>
              </a:p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overnight</a:t>
                </a:r>
                <a:endParaRPr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cxnSp>
            <p:nvCxnSpPr>
              <p:cNvPr id="897" name="Google Shape;897;p93"/>
              <p:cNvCxnSpPr/>
              <p:nvPr/>
            </p:nvCxnSpPr>
            <p:spPr>
              <a:xfrm rot="10800000" flipH="1">
                <a:off x="1013460" y="3412620"/>
                <a:ext cx="127500" cy="100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898" name="Google Shape;898;p93"/>
              <p:cNvSpPr txBox="1"/>
              <p:nvPr/>
            </p:nvSpPr>
            <p:spPr>
              <a:xfrm>
                <a:off x="0" y="2711689"/>
                <a:ext cx="866400" cy="7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sp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Configure ETL workflow</a:t>
                </a:r>
                <a:endParaRPr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cxnSp>
            <p:nvCxnSpPr>
              <p:cNvPr id="899" name="Google Shape;899;p93"/>
              <p:cNvCxnSpPr/>
              <p:nvPr/>
            </p:nvCxnSpPr>
            <p:spPr>
              <a:xfrm>
                <a:off x="866137" y="2766395"/>
                <a:ext cx="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900" name="Google Shape;900;p93"/>
              <p:cNvSpPr txBox="1"/>
              <p:nvPr/>
            </p:nvSpPr>
            <p:spPr>
              <a:xfrm>
                <a:off x="404550" y="2014928"/>
                <a:ext cx="640200" cy="12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sp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Start ETL workflow</a:t>
                </a:r>
                <a:endParaRPr/>
              </a:p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Get a coffee</a:t>
                </a:r>
                <a:endParaRPr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cxnSp>
            <p:nvCxnSpPr>
              <p:cNvPr id="901" name="Google Shape;901;p93"/>
              <p:cNvCxnSpPr/>
              <p:nvPr/>
            </p:nvCxnSpPr>
            <p:spPr>
              <a:xfrm>
                <a:off x="1076644" y="2109454"/>
                <a:ext cx="120300" cy="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902" name="Google Shape;902;p93"/>
              <p:cNvSpPr txBox="1"/>
              <p:nvPr/>
            </p:nvSpPr>
            <p:spPr>
              <a:xfrm>
                <a:off x="1248883" y="1476125"/>
                <a:ext cx="640200" cy="7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sp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Get a coffee</a:t>
                </a:r>
                <a:endParaRPr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03" name="Google Shape;903;p93"/>
              <p:cNvSpPr txBox="1"/>
              <p:nvPr/>
            </p:nvSpPr>
            <p:spPr>
              <a:xfrm>
                <a:off x="1834467" y="1329890"/>
                <a:ext cx="640200" cy="7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sp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Another…</a:t>
                </a:r>
                <a:endParaRPr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04" name="Google Shape;904;p93"/>
              <p:cNvSpPr txBox="1"/>
              <p:nvPr/>
            </p:nvSpPr>
            <p:spPr>
              <a:xfrm>
                <a:off x="2688782" y="1377596"/>
                <a:ext cx="926400" cy="7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@*!# forgot to add a feature</a:t>
                </a:r>
                <a:endParaRPr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05" name="Google Shape;905;p93"/>
              <p:cNvSpPr txBox="1"/>
              <p:nvPr/>
            </p:nvSpPr>
            <p:spPr>
              <a:xfrm>
                <a:off x="3195893" y="1679517"/>
                <a:ext cx="926400" cy="7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Restart ETL workflow</a:t>
                </a:r>
                <a:endParaRPr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06" name="Google Shape;906;p93"/>
              <p:cNvSpPr txBox="1"/>
              <p:nvPr/>
            </p:nvSpPr>
            <p:spPr>
              <a:xfrm>
                <a:off x="3559004" y="2231199"/>
                <a:ext cx="552000" cy="7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sp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Switch to decaff</a:t>
                </a:r>
                <a:endParaRPr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07" name="Google Shape;907;p93"/>
              <p:cNvSpPr txBox="1"/>
              <p:nvPr/>
            </p:nvSpPr>
            <p:spPr>
              <a:xfrm>
                <a:off x="3653844" y="3259330"/>
                <a:ext cx="959100" cy="12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Find unexpected null values</a:t>
                </a:r>
                <a:br>
                  <a:rPr lang="en"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</a:br>
                <a:r>
                  <a:rPr lang="en"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stored as strings</a:t>
                </a:r>
                <a:endParaRPr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08" name="Google Shape;908;p93"/>
              <p:cNvSpPr txBox="1"/>
              <p:nvPr/>
            </p:nvSpPr>
            <p:spPr>
              <a:xfrm>
                <a:off x="3355360" y="3748407"/>
                <a:ext cx="959100" cy="7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Restart ETL workflow</a:t>
                </a:r>
                <a:endParaRPr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09" name="Google Shape;909;p93"/>
              <p:cNvSpPr txBox="1"/>
              <p:nvPr/>
            </p:nvSpPr>
            <p:spPr>
              <a:xfrm>
                <a:off x="2275394" y="4236950"/>
                <a:ext cx="349500" cy="7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Stay late</a:t>
                </a:r>
                <a:endParaRPr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cxnSp>
            <p:nvCxnSpPr>
              <p:cNvPr id="910" name="Google Shape;910;p93"/>
              <p:cNvCxnSpPr/>
              <p:nvPr/>
            </p:nvCxnSpPr>
            <p:spPr>
              <a:xfrm>
                <a:off x="1718895" y="1571575"/>
                <a:ext cx="50700" cy="11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11" name="Google Shape;911;p93"/>
              <p:cNvCxnSpPr/>
              <p:nvPr/>
            </p:nvCxnSpPr>
            <p:spPr>
              <a:xfrm flipH="1">
                <a:off x="2404502" y="1433235"/>
                <a:ext cx="18600" cy="158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12" name="Google Shape;912;p93"/>
              <p:cNvCxnSpPr/>
              <p:nvPr/>
            </p:nvCxnSpPr>
            <p:spPr>
              <a:xfrm flipH="1">
                <a:off x="2677980" y="1504758"/>
                <a:ext cx="57600" cy="15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13" name="Google Shape;913;p93"/>
              <p:cNvCxnSpPr/>
              <p:nvPr/>
            </p:nvCxnSpPr>
            <p:spPr>
              <a:xfrm flipH="1">
                <a:off x="3095280" y="1773555"/>
                <a:ext cx="97500" cy="12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14" name="Google Shape;914;p93"/>
              <p:cNvCxnSpPr/>
              <p:nvPr/>
            </p:nvCxnSpPr>
            <p:spPr>
              <a:xfrm rot="10800000">
                <a:off x="3464938" y="3244530"/>
                <a:ext cx="141900" cy="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15" name="Google Shape;915;p93"/>
              <p:cNvCxnSpPr/>
              <p:nvPr/>
            </p:nvCxnSpPr>
            <p:spPr>
              <a:xfrm rot="10800000">
                <a:off x="3211350" y="3675120"/>
                <a:ext cx="122400" cy="104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16" name="Google Shape;916;p93"/>
              <p:cNvCxnSpPr/>
              <p:nvPr/>
            </p:nvCxnSpPr>
            <p:spPr>
              <a:xfrm rot="10800000">
                <a:off x="2264219" y="4105483"/>
                <a:ext cx="0" cy="13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17" name="Google Shape;917;p93"/>
              <p:cNvCxnSpPr/>
              <p:nvPr/>
            </p:nvCxnSpPr>
            <p:spPr>
              <a:xfrm flipH="1">
                <a:off x="3432680" y="2322576"/>
                <a:ext cx="137700" cy="4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918" name="Google Shape;918;p93"/>
            <p:cNvGrpSpPr/>
            <p:nvPr/>
          </p:nvGrpSpPr>
          <p:grpSpPr>
            <a:xfrm>
              <a:off x="833028" y="1706403"/>
              <a:ext cx="275164" cy="289480"/>
              <a:chOff x="1261310" y="1050735"/>
              <a:chExt cx="275164" cy="289480"/>
            </a:xfrm>
          </p:grpSpPr>
          <p:pic>
            <p:nvPicPr>
              <p:cNvPr id="919" name="Google Shape;919;p93" descr="Coffee with solid fill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261310" y="1050735"/>
                <a:ext cx="275164" cy="28948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920" name="Google Shape;920;p93"/>
              <p:cNvGrpSpPr/>
              <p:nvPr/>
            </p:nvGrpSpPr>
            <p:grpSpPr>
              <a:xfrm>
                <a:off x="1326609" y="1206996"/>
                <a:ext cx="118918" cy="59789"/>
                <a:chOff x="1326609" y="1206996"/>
                <a:chExt cx="118918" cy="59789"/>
              </a:xfrm>
            </p:grpSpPr>
            <p:pic>
              <p:nvPicPr>
                <p:cNvPr id="921" name="Google Shape;921;p93" descr="Heart with solid fill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1342059" y="1206996"/>
                  <a:ext cx="56833" cy="5978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22" name="Google Shape;922;p93" descr="Artificial Intelligence with solid fill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1391336" y="1206996"/>
                  <a:ext cx="54191" cy="570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923" name="Google Shape;923;p93"/>
                <p:cNvCxnSpPr/>
                <p:nvPr/>
              </p:nvCxnSpPr>
              <p:spPr>
                <a:xfrm>
                  <a:off x="1326609" y="1218760"/>
                  <a:ext cx="0" cy="336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924" name="Google Shape;924;p93"/>
            <p:cNvGrpSpPr/>
            <p:nvPr/>
          </p:nvGrpSpPr>
          <p:grpSpPr>
            <a:xfrm>
              <a:off x="1613785" y="1200551"/>
              <a:ext cx="275164" cy="289480"/>
              <a:chOff x="1261310" y="1050735"/>
              <a:chExt cx="275164" cy="289480"/>
            </a:xfrm>
          </p:grpSpPr>
          <p:pic>
            <p:nvPicPr>
              <p:cNvPr id="925" name="Google Shape;925;p93" descr="Coffee with solid fill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261310" y="1050735"/>
                <a:ext cx="275164" cy="28948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926" name="Google Shape;926;p93"/>
              <p:cNvGrpSpPr/>
              <p:nvPr/>
            </p:nvGrpSpPr>
            <p:grpSpPr>
              <a:xfrm>
                <a:off x="1326609" y="1206996"/>
                <a:ext cx="118918" cy="59789"/>
                <a:chOff x="1326609" y="1206996"/>
                <a:chExt cx="118918" cy="59789"/>
              </a:xfrm>
            </p:grpSpPr>
            <p:pic>
              <p:nvPicPr>
                <p:cNvPr id="927" name="Google Shape;927;p93" descr="Heart with solid fill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1342059" y="1206996"/>
                  <a:ext cx="56833" cy="5978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28" name="Google Shape;928;p93" descr="Artificial Intelligence with solid fill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1391336" y="1206996"/>
                  <a:ext cx="54191" cy="570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929" name="Google Shape;929;p93"/>
                <p:cNvCxnSpPr/>
                <p:nvPr/>
              </p:nvCxnSpPr>
              <p:spPr>
                <a:xfrm>
                  <a:off x="1326609" y="1218760"/>
                  <a:ext cx="0" cy="336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930" name="Google Shape;930;p93"/>
            <p:cNvGrpSpPr/>
            <p:nvPr/>
          </p:nvGrpSpPr>
          <p:grpSpPr>
            <a:xfrm>
              <a:off x="2253851" y="1035937"/>
              <a:ext cx="275164" cy="289480"/>
              <a:chOff x="1261310" y="1050735"/>
              <a:chExt cx="275164" cy="289480"/>
            </a:xfrm>
          </p:grpSpPr>
          <p:pic>
            <p:nvPicPr>
              <p:cNvPr id="931" name="Google Shape;931;p93" descr="Coffee with solid fill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261310" y="1050735"/>
                <a:ext cx="275164" cy="28948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932" name="Google Shape;932;p93"/>
              <p:cNvGrpSpPr/>
              <p:nvPr/>
            </p:nvGrpSpPr>
            <p:grpSpPr>
              <a:xfrm>
                <a:off x="1326609" y="1206996"/>
                <a:ext cx="118918" cy="59789"/>
                <a:chOff x="1326609" y="1206996"/>
                <a:chExt cx="118918" cy="59789"/>
              </a:xfrm>
            </p:grpSpPr>
            <p:pic>
              <p:nvPicPr>
                <p:cNvPr id="933" name="Google Shape;933;p93" descr="Heart with solid fill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1342059" y="1206996"/>
                  <a:ext cx="56833" cy="5978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34" name="Google Shape;934;p93" descr="Artificial Intelligence with solid fill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1391336" y="1206996"/>
                  <a:ext cx="54191" cy="570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935" name="Google Shape;935;p93"/>
                <p:cNvCxnSpPr/>
                <p:nvPr/>
              </p:nvCxnSpPr>
              <p:spPr>
                <a:xfrm>
                  <a:off x="1326609" y="1218760"/>
                  <a:ext cx="0" cy="336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936" name="Google Shape;936;p93"/>
            <p:cNvGrpSpPr/>
            <p:nvPr/>
          </p:nvGrpSpPr>
          <p:grpSpPr>
            <a:xfrm>
              <a:off x="3558924" y="1937922"/>
              <a:ext cx="275164" cy="289480"/>
              <a:chOff x="1261310" y="1050735"/>
              <a:chExt cx="275164" cy="289480"/>
            </a:xfrm>
          </p:grpSpPr>
          <p:pic>
            <p:nvPicPr>
              <p:cNvPr id="937" name="Google Shape;937;p93" descr="Coffee with solid fill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261310" y="1050735"/>
                <a:ext cx="275164" cy="28948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938" name="Google Shape;938;p93"/>
              <p:cNvGrpSpPr/>
              <p:nvPr/>
            </p:nvGrpSpPr>
            <p:grpSpPr>
              <a:xfrm>
                <a:off x="1326609" y="1206996"/>
                <a:ext cx="118918" cy="59789"/>
                <a:chOff x="1326609" y="1206996"/>
                <a:chExt cx="118918" cy="59789"/>
              </a:xfrm>
            </p:grpSpPr>
            <p:pic>
              <p:nvPicPr>
                <p:cNvPr id="939" name="Google Shape;939;p93" descr="Heart with solid fill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1342059" y="1206996"/>
                  <a:ext cx="56833" cy="5978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40" name="Google Shape;940;p93" descr="Artificial Intelligence with solid fill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1391336" y="1206996"/>
                  <a:ext cx="54191" cy="570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941" name="Google Shape;941;p93"/>
                <p:cNvCxnSpPr/>
                <p:nvPr/>
              </p:nvCxnSpPr>
              <p:spPr>
                <a:xfrm>
                  <a:off x="1326609" y="1218760"/>
                  <a:ext cx="0" cy="336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grpSp>
        <p:nvGrpSpPr>
          <p:cNvPr id="942" name="Google Shape;942;p93"/>
          <p:cNvGrpSpPr/>
          <p:nvPr/>
        </p:nvGrpSpPr>
        <p:grpSpPr>
          <a:xfrm>
            <a:off x="732016" y="3531966"/>
            <a:ext cx="1877897" cy="982080"/>
            <a:chOff x="3519001" y="4287460"/>
            <a:chExt cx="1186215" cy="519344"/>
          </a:xfrm>
        </p:grpSpPr>
        <p:grpSp>
          <p:nvGrpSpPr>
            <p:cNvPr id="943" name="Google Shape;943;p93"/>
            <p:cNvGrpSpPr/>
            <p:nvPr/>
          </p:nvGrpSpPr>
          <p:grpSpPr>
            <a:xfrm>
              <a:off x="3519001" y="4287460"/>
              <a:ext cx="1186215" cy="110135"/>
              <a:chOff x="3519001" y="4287460"/>
              <a:chExt cx="1186215" cy="110135"/>
            </a:xfrm>
          </p:grpSpPr>
          <p:sp>
            <p:nvSpPr>
              <p:cNvPr id="944" name="Google Shape;944;p93"/>
              <p:cNvSpPr/>
              <p:nvPr/>
            </p:nvSpPr>
            <p:spPr>
              <a:xfrm>
                <a:off x="3519001" y="4295295"/>
                <a:ext cx="138600" cy="102300"/>
              </a:xfrm>
              <a:prstGeom prst="rect">
                <a:avLst/>
              </a:prstGeom>
              <a:solidFill>
                <a:srgbClr val="F9DB9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45" name="Google Shape;945;p93"/>
              <p:cNvSpPr/>
              <p:nvPr/>
            </p:nvSpPr>
            <p:spPr>
              <a:xfrm>
                <a:off x="3663316" y="4287460"/>
                <a:ext cx="1041900" cy="9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" sz="700" b="0" i="0" u="none" strike="noStrike" cap="none">
                    <a:solidFill>
                      <a:srgbClr val="373C4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dataset collection</a:t>
                </a:r>
                <a:endParaRPr sz="7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946" name="Google Shape;946;p93"/>
            <p:cNvGrpSpPr/>
            <p:nvPr/>
          </p:nvGrpSpPr>
          <p:grpSpPr>
            <a:xfrm>
              <a:off x="3519001" y="4390019"/>
              <a:ext cx="1186215" cy="110135"/>
              <a:chOff x="3519001" y="4439450"/>
              <a:chExt cx="1186215" cy="110135"/>
            </a:xfrm>
          </p:grpSpPr>
          <p:sp>
            <p:nvSpPr>
              <p:cNvPr id="947" name="Google Shape;947;p93"/>
              <p:cNvSpPr/>
              <p:nvPr/>
            </p:nvSpPr>
            <p:spPr>
              <a:xfrm>
                <a:off x="3519001" y="4447285"/>
                <a:ext cx="138600" cy="102300"/>
              </a:xfrm>
              <a:prstGeom prst="rect">
                <a:avLst/>
              </a:prstGeom>
              <a:solidFill>
                <a:srgbClr val="FFA08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48" name="Google Shape;948;p93"/>
              <p:cNvSpPr/>
              <p:nvPr/>
            </p:nvSpPr>
            <p:spPr>
              <a:xfrm>
                <a:off x="3663316" y="4439450"/>
                <a:ext cx="1041900" cy="9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" sz="700" b="0" i="0" u="none" strike="noStrike" cap="none">
                    <a:solidFill>
                      <a:srgbClr val="373C4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analysis</a:t>
                </a:r>
                <a:endParaRPr sz="7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949" name="Google Shape;949;p93"/>
            <p:cNvGrpSpPr/>
            <p:nvPr/>
          </p:nvGrpSpPr>
          <p:grpSpPr>
            <a:xfrm>
              <a:off x="3519001" y="4491438"/>
              <a:ext cx="1186215" cy="110135"/>
              <a:chOff x="3519001" y="4591440"/>
              <a:chExt cx="1186215" cy="110135"/>
            </a:xfrm>
          </p:grpSpPr>
          <p:sp>
            <p:nvSpPr>
              <p:cNvPr id="950" name="Google Shape;950;p93"/>
              <p:cNvSpPr/>
              <p:nvPr/>
            </p:nvSpPr>
            <p:spPr>
              <a:xfrm>
                <a:off x="3519001" y="4599275"/>
                <a:ext cx="138600" cy="102300"/>
              </a:xfrm>
              <a:prstGeom prst="rect">
                <a:avLst/>
              </a:prstGeom>
              <a:solidFill>
                <a:srgbClr val="B4E2D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51" name="Google Shape;951;p93"/>
              <p:cNvSpPr/>
              <p:nvPr/>
            </p:nvSpPr>
            <p:spPr>
              <a:xfrm>
                <a:off x="3663316" y="4591440"/>
                <a:ext cx="1041900" cy="9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" sz="700" b="0" i="0" u="none" strike="noStrike" cap="none">
                    <a:solidFill>
                      <a:srgbClr val="373C4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ETL</a:t>
                </a:r>
                <a:endParaRPr sz="7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952" name="Google Shape;952;p93"/>
            <p:cNvGrpSpPr/>
            <p:nvPr/>
          </p:nvGrpSpPr>
          <p:grpSpPr>
            <a:xfrm>
              <a:off x="3519001" y="4593997"/>
              <a:ext cx="1186215" cy="110135"/>
              <a:chOff x="3519001" y="4745287"/>
              <a:chExt cx="1186215" cy="110135"/>
            </a:xfrm>
          </p:grpSpPr>
          <p:sp>
            <p:nvSpPr>
              <p:cNvPr id="953" name="Google Shape;953;p93"/>
              <p:cNvSpPr/>
              <p:nvPr/>
            </p:nvSpPr>
            <p:spPr>
              <a:xfrm>
                <a:off x="3519001" y="4753122"/>
                <a:ext cx="138600" cy="102300"/>
              </a:xfrm>
              <a:prstGeom prst="rect">
                <a:avLst/>
              </a:prstGeom>
              <a:solidFill>
                <a:srgbClr val="A8B7B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54" name="Google Shape;954;p93"/>
              <p:cNvSpPr/>
              <p:nvPr/>
            </p:nvSpPr>
            <p:spPr>
              <a:xfrm>
                <a:off x="3663316" y="4745287"/>
                <a:ext cx="1041900" cy="9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" sz="700" b="0" i="0" u="none" strike="noStrike" cap="none">
                    <a:solidFill>
                      <a:srgbClr val="373C4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train</a:t>
                </a:r>
                <a:endParaRPr sz="7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955" name="Google Shape;955;p93"/>
            <p:cNvGrpSpPr/>
            <p:nvPr/>
          </p:nvGrpSpPr>
          <p:grpSpPr>
            <a:xfrm>
              <a:off x="3519001" y="4699439"/>
              <a:ext cx="1186215" cy="107365"/>
              <a:chOff x="3519001" y="4898190"/>
              <a:chExt cx="1186215" cy="107365"/>
            </a:xfrm>
          </p:grpSpPr>
          <p:sp>
            <p:nvSpPr>
              <p:cNvPr id="956" name="Google Shape;956;p93"/>
              <p:cNvSpPr/>
              <p:nvPr/>
            </p:nvSpPr>
            <p:spPr>
              <a:xfrm>
                <a:off x="3519001" y="4903255"/>
                <a:ext cx="138600" cy="102300"/>
              </a:xfrm>
              <a:prstGeom prst="rect">
                <a:avLst/>
              </a:prstGeom>
              <a:solidFill>
                <a:srgbClr val="B0E3F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57" name="Google Shape;957;p93"/>
              <p:cNvSpPr/>
              <p:nvPr/>
            </p:nvSpPr>
            <p:spPr>
              <a:xfrm>
                <a:off x="3663316" y="4898190"/>
                <a:ext cx="1041900" cy="9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" sz="700" b="0" i="0" u="none" strike="noStrike" cap="none">
                    <a:solidFill>
                      <a:srgbClr val="373C4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inference</a:t>
                </a:r>
                <a:endParaRPr sz="7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sp>
        <p:nvSpPr>
          <p:cNvPr id="82" name="Google Shape;997;p96">
            <a:extLst>
              <a:ext uri="{FF2B5EF4-FFF2-40B4-BE49-F238E27FC236}">
                <a16:creationId xmlns:a16="http://schemas.microsoft.com/office/drawing/2014/main" id="{663B7DBE-743D-4843-85A9-D4234FE85FB4}"/>
              </a:ext>
            </a:extLst>
          </p:cNvPr>
          <p:cNvSpPr txBox="1"/>
          <p:nvPr/>
        </p:nvSpPr>
        <p:spPr>
          <a:xfrm>
            <a:off x="493100" y="4768148"/>
            <a:ext cx="7806300" cy="290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latin typeface="Montserrat"/>
                <a:ea typeface="Montserrat"/>
                <a:cs typeface="Montserrat"/>
                <a:sym typeface="Montserrat"/>
              </a:rPr>
              <a:t>https://developer.nvidia.com/blog/gpu-accelerated-analytics-rapids/</a:t>
            </a:r>
            <a:endParaRPr sz="6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107033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96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47595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Points of frustration</a:t>
            </a:r>
            <a:endParaRPr/>
          </a:p>
        </p:txBody>
      </p:sp>
      <p:grpSp>
        <p:nvGrpSpPr>
          <p:cNvPr id="982" name="Google Shape;982;p96"/>
          <p:cNvGrpSpPr/>
          <p:nvPr/>
        </p:nvGrpSpPr>
        <p:grpSpPr>
          <a:xfrm>
            <a:off x="444617" y="1594466"/>
            <a:ext cx="6314761" cy="977416"/>
            <a:chOff x="444550" y="1594375"/>
            <a:chExt cx="2533200" cy="1606800"/>
          </a:xfrm>
        </p:grpSpPr>
        <p:sp>
          <p:nvSpPr>
            <p:cNvPr id="983" name="Google Shape;983;p96"/>
            <p:cNvSpPr/>
            <p:nvPr/>
          </p:nvSpPr>
          <p:spPr>
            <a:xfrm>
              <a:off x="444550" y="1594375"/>
              <a:ext cx="2533200" cy="1606800"/>
            </a:xfrm>
            <a:prstGeom prst="roundRect">
              <a:avLst>
                <a:gd name="adj" fmla="val 16667"/>
              </a:avLst>
            </a:prstGeom>
            <a:solidFill>
              <a:srgbClr val="D2E8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96"/>
            <p:cNvSpPr txBox="1"/>
            <p:nvPr/>
          </p:nvSpPr>
          <p:spPr>
            <a:xfrm>
              <a:off x="1444614" y="1857479"/>
              <a:ext cx="12417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 Wrangling</a:t>
              </a: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985" name="Google Shape;985;p96"/>
          <p:cNvGrpSpPr/>
          <p:nvPr/>
        </p:nvGrpSpPr>
        <p:grpSpPr>
          <a:xfrm>
            <a:off x="6759419" y="1594516"/>
            <a:ext cx="879117" cy="977416"/>
            <a:chOff x="4103492" y="1594375"/>
            <a:chExt cx="2803307" cy="1606800"/>
          </a:xfrm>
        </p:grpSpPr>
        <p:sp>
          <p:nvSpPr>
            <p:cNvPr id="986" name="Google Shape;986;p96"/>
            <p:cNvSpPr/>
            <p:nvPr/>
          </p:nvSpPr>
          <p:spPr>
            <a:xfrm>
              <a:off x="4206199" y="1594375"/>
              <a:ext cx="2700600" cy="1606800"/>
            </a:xfrm>
            <a:prstGeom prst="roundRect">
              <a:avLst>
                <a:gd name="adj" fmla="val 16667"/>
              </a:avLst>
            </a:prstGeom>
            <a:solidFill>
              <a:srgbClr val="D2E8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96"/>
            <p:cNvSpPr txBox="1"/>
            <p:nvPr/>
          </p:nvSpPr>
          <p:spPr>
            <a:xfrm>
              <a:off x="4103492" y="1648425"/>
              <a:ext cx="2533200" cy="106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Model train</a:t>
              </a: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988" name="Google Shape;988;p96"/>
          <p:cNvGrpSpPr/>
          <p:nvPr/>
        </p:nvGrpSpPr>
        <p:grpSpPr>
          <a:xfrm>
            <a:off x="7638519" y="1594516"/>
            <a:ext cx="879117" cy="977416"/>
            <a:chOff x="4103492" y="1594375"/>
            <a:chExt cx="2803307" cy="1606800"/>
          </a:xfrm>
        </p:grpSpPr>
        <p:sp>
          <p:nvSpPr>
            <p:cNvPr id="989" name="Google Shape;989;p96"/>
            <p:cNvSpPr/>
            <p:nvPr/>
          </p:nvSpPr>
          <p:spPr>
            <a:xfrm>
              <a:off x="4206199" y="1594375"/>
              <a:ext cx="2700600" cy="1606800"/>
            </a:xfrm>
            <a:prstGeom prst="roundRect">
              <a:avLst>
                <a:gd name="adj" fmla="val 16667"/>
              </a:avLst>
            </a:prstGeom>
            <a:solidFill>
              <a:srgbClr val="D2E8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96"/>
            <p:cNvSpPr txBox="1"/>
            <p:nvPr/>
          </p:nvSpPr>
          <p:spPr>
            <a:xfrm>
              <a:off x="4103492" y="1648425"/>
              <a:ext cx="2533200" cy="106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Model val</a:t>
              </a: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991" name="Google Shape;991;p96"/>
          <p:cNvSpPr/>
          <p:nvPr/>
        </p:nvSpPr>
        <p:spPr>
          <a:xfrm rot="-5400000">
            <a:off x="3361975" y="-203600"/>
            <a:ext cx="447600" cy="6282300"/>
          </a:xfrm>
          <a:prstGeom prst="leftBrace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96"/>
          <p:cNvSpPr/>
          <p:nvPr/>
        </p:nvSpPr>
        <p:spPr>
          <a:xfrm rot="-5400000">
            <a:off x="7900825" y="2544550"/>
            <a:ext cx="447600" cy="786000"/>
          </a:xfrm>
          <a:prstGeom prst="leftBrace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96"/>
          <p:cNvSpPr/>
          <p:nvPr/>
        </p:nvSpPr>
        <p:spPr>
          <a:xfrm rot="-5400000">
            <a:off x="7021725" y="2544550"/>
            <a:ext cx="447600" cy="786000"/>
          </a:xfrm>
          <a:prstGeom prst="leftBrace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96"/>
          <p:cNvSpPr txBox="1"/>
          <p:nvPr/>
        </p:nvSpPr>
        <p:spPr>
          <a:xfrm>
            <a:off x="3370800" y="3303225"/>
            <a:ext cx="98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~80%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5" name="Google Shape;995;p96"/>
          <p:cNvSpPr txBox="1"/>
          <p:nvPr/>
        </p:nvSpPr>
        <p:spPr>
          <a:xfrm>
            <a:off x="6920625" y="3248625"/>
            <a:ext cx="734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~10%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6" name="Google Shape;996;p96"/>
          <p:cNvSpPr txBox="1"/>
          <p:nvPr/>
        </p:nvSpPr>
        <p:spPr>
          <a:xfrm>
            <a:off x="7914392" y="3248625"/>
            <a:ext cx="734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~10%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7" name="Google Shape;997;p96"/>
          <p:cNvSpPr txBox="1"/>
          <p:nvPr/>
        </p:nvSpPr>
        <p:spPr>
          <a:xfrm>
            <a:off x="493100" y="3822125"/>
            <a:ext cx="78063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At least </a:t>
            </a:r>
            <a:r>
              <a:rPr lang="en" b="1" dirty="0">
                <a:latin typeface="Montserrat"/>
                <a:ea typeface="Montserrat"/>
                <a:cs typeface="Montserrat"/>
                <a:sym typeface="Montserrat"/>
              </a:rPr>
              <a:t>80% of my time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 was spend wrestling with the data!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Very little was left for model training and validation!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A huge bottleneck in productivity!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954375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01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47595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Points of frustration</a:t>
            </a:r>
            <a:endParaRPr/>
          </a:p>
        </p:txBody>
      </p:sp>
      <p:cxnSp>
        <p:nvCxnSpPr>
          <p:cNvPr id="1150" name="Google Shape;1150;p101"/>
          <p:cNvCxnSpPr/>
          <p:nvPr/>
        </p:nvCxnSpPr>
        <p:spPr>
          <a:xfrm>
            <a:off x="2906625" y="1424650"/>
            <a:ext cx="0" cy="1832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51" name="Google Shape;1151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50" y="1658912"/>
            <a:ext cx="492408" cy="38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411" y="2287818"/>
            <a:ext cx="584939" cy="5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101"/>
          <p:cNvSpPr/>
          <p:nvPr/>
        </p:nvSpPr>
        <p:spPr>
          <a:xfrm>
            <a:off x="1756275" y="1434550"/>
            <a:ext cx="437400" cy="213000"/>
          </a:xfrm>
          <a:prstGeom prst="roundRect">
            <a:avLst>
              <a:gd name="adj" fmla="val 16667"/>
            </a:avLst>
          </a:prstGeom>
          <a:solidFill>
            <a:srgbClr val="D2E8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54" name="Google Shape;1154;p101"/>
          <p:cNvSpPr txBox="1"/>
          <p:nvPr/>
        </p:nvSpPr>
        <p:spPr>
          <a:xfrm>
            <a:off x="1778575" y="1441725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1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55" name="Google Shape;1155;p101"/>
          <p:cNvSpPr/>
          <p:nvPr/>
        </p:nvSpPr>
        <p:spPr>
          <a:xfrm>
            <a:off x="1756275" y="1691338"/>
            <a:ext cx="437400" cy="213000"/>
          </a:xfrm>
          <a:prstGeom prst="roundRect">
            <a:avLst>
              <a:gd name="adj" fmla="val 16667"/>
            </a:avLst>
          </a:prstGeom>
          <a:solidFill>
            <a:srgbClr val="D2E8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56" name="Google Shape;1156;p101"/>
          <p:cNvSpPr/>
          <p:nvPr/>
        </p:nvSpPr>
        <p:spPr>
          <a:xfrm>
            <a:off x="1756275" y="1966579"/>
            <a:ext cx="437400" cy="213000"/>
          </a:xfrm>
          <a:prstGeom prst="roundRect">
            <a:avLst>
              <a:gd name="adj" fmla="val 16667"/>
            </a:avLst>
          </a:prstGeom>
          <a:solidFill>
            <a:srgbClr val="D2E8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57" name="Google Shape;1157;p101"/>
          <p:cNvSpPr/>
          <p:nvPr/>
        </p:nvSpPr>
        <p:spPr>
          <a:xfrm>
            <a:off x="1756275" y="2223367"/>
            <a:ext cx="437400" cy="213000"/>
          </a:xfrm>
          <a:prstGeom prst="roundRect">
            <a:avLst>
              <a:gd name="adj" fmla="val 16667"/>
            </a:avLst>
          </a:prstGeom>
          <a:solidFill>
            <a:srgbClr val="D2E8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58" name="Google Shape;1158;p101"/>
          <p:cNvSpPr/>
          <p:nvPr/>
        </p:nvSpPr>
        <p:spPr>
          <a:xfrm>
            <a:off x="1756275" y="2482687"/>
            <a:ext cx="437400" cy="213000"/>
          </a:xfrm>
          <a:prstGeom prst="roundRect">
            <a:avLst>
              <a:gd name="adj" fmla="val 16667"/>
            </a:avLst>
          </a:prstGeom>
          <a:solidFill>
            <a:srgbClr val="D2E8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59" name="Google Shape;1159;p101"/>
          <p:cNvSpPr/>
          <p:nvPr/>
        </p:nvSpPr>
        <p:spPr>
          <a:xfrm>
            <a:off x="1756275" y="2739475"/>
            <a:ext cx="437400" cy="213000"/>
          </a:xfrm>
          <a:prstGeom prst="roundRect">
            <a:avLst>
              <a:gd name="adj" fmla="val 16667"/>
            </a:avLst>
          </a:prstGeom>
          <a:solidFill>
            <a:srgbClr val="D2E8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60" name="Google Shape;1160;p101"/>
          <p:cNvSpPr txBox="1"/>
          <p:nvPr/>
        </p:nvSpPr>
        <p:spPr>
          <a:xfrm>
            <a:off x="1778575" y="1734850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2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61" name="Google Shape;1161;p101"/>
          <p:cNvSpPr txBox="1"/>
          <p:nvPr/>
        </p:nvSpPr>
        <p:spPr>
          <a:xfrm>
            <a:off x="1778575" y="1993050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3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62" name="Google Shape;1162;p101"/>
          <p:cNvSpPr txBox="1"/>
          <p:nvPr/>
        </p:nvSpPr>
        <p:spPr>
          <a:xfrm>
            <a:off x="1778575" y="2260325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4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63" name="Google Shape;1163;p101"/>
          <p:cNvSpPr txBox="1"/>
          <p:nvPr/>
        </p:nvSpPr>
        <p:spPr>
          <a:xfrm>
            <a:off x="1778575" y="2517125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5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64" name="Google Shape;1164;p101"/>
          <p:cNvSpPr txBox="1"/>
          <p:nvPr/>
        </p:nvSpPr>
        <p:spPr>
          <a:xfrm>
            <a:off x="1778575" y="2776425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6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165" name="Google Shape;1165;p101"/>
          <p:cNvCxnSpPr>
            <a:stCxn id="1152" idx="3"/>
            <a:endCxn id="1160" idx="1"/>
          </p:cNvCxnSpPr>
          <p:nvPr/>
        </p:nvCxnSpPr>
        <p:spPr>
          <a:xfrm rot="10800000" flipH="1">
            <a:off x="1185350" y="1797881"/>
            <a:ext cx="593100" cy="7824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6" name="Google Shape;1166;p101"/>
          <p:cNvCxnSpPr>
            <a:stCxn id="1152" idx="3"/>
            <a:endCxn id="1161" idx="1"/>
          </p:cNvCxnSpPr>
          <p:nvPr/>
        </p:nvCxnSpPr>
        <p:spPr>
          <a:xfrm rot="10800000" flipH="1">
            <a:off x="1185350" y="2056181"/>
            <a:ext cx="593100" cy="5241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7" name="Google Shape;1167;p101"/>
          <p:cNvCxnSpPr>
            <a:stCxn id="1152" idx="3"/>
            <a:endCxn id="1162" idx="1"/>
          </p:cNvCxnSpPr>
          <p:nvPr/>
        </p:nvCxnSpPr>
        <p:spPr>
          <a:xfrm rot="10800000" flipH="1">
            <a:off x="1185350" y="2323481"/>
            <a:ext cx="593100" cy="2568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8" name="Google Shape;1168;p101"/>
          <p:cNvCxnSpPr>
            <a:stCxn id="1152" idx="3"/>
            <a:endCxn id="1163" idx="1"/>
          </p:cNvCxnSpPr>
          <p:nvPr/>
        </p:nvCxnSpPr>
        <p:spPr>
          <a:xfrm>
            <a:off x="1185350" y="2580281"/>
            <a:ext cx="5931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9" name="Google Shape;1169;p101"/>
          <p:cNvCxnSpPr>
            <a:stCxn id="1152" idx="3"/>
            <a:endCxn id="1164" idx="1"/>
          </p:cNvCxnSpPr>
          <p:nvPr/>
        </p:nvCxnSpPr>
        <p:spPr>
          <a:xfrm>
            <a:off x="1185350" y="2580281"/>
            <a:ext cx="593100" cy="2592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0" name="Google Shape;1170;p101"/>
          <p:cNvCxnSpPr>
            <a:stCxn id="1152" idx="3"/>
            <a:endCxn id="1154" idx="1"/>
          </p:cNvCxnSpPr>
          <p:nvPr/>
        </p:nvCxnSpPr>
        <p:spPr>
          <a:xfrm rot="10800000" flipH="1">
            <a:off x="1185350" y="1504781"/>
            <a:ext cx="593100" cy="10755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71" name="Google Shape;1171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6025" y="1177677"/>
            <a:ext cx="1378605" cy="5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Google Shape;117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9652" y="2058788"/>
            <a:ext cx="518898" cy="51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3" name="Google Shape;1173;p101"/>
          <p:cNvSpPr/>
          <p:nvPr/>
        </p:nvSpPr>
        <p:spPr>
          <a:xfrm>
            <a:off x="4341425" y="1434550"/>
            <a:ext cx="437400" cy="213000"/>
          </a:xfrm>
          <a:prstGeom prst="roundRect">
            <a:avLst>
              <a:gd name="adj" fmla="val 16667"/>
            </a:avLst>
          </a:prstGeom>
          <a:solidFill>
            <a:srgbClr val="D2E8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74" name="Google Shape;1174;p101"/>
          <p:cNvSpPr txBox="1"/>
          <p:nvPr/>
        </p:nvSpPr>
        <p:spPr>
          <a:xfrm>
            <a:off x="4363725" y="1441725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1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75" name="Google Shape;1175;p101"/>
          <p:cNvSpPr/>
          <p:nvPr/>
        </p:nvSpPr>
        <p:spPr>
          <a:xfrm>
            <a:off x="4341425" y="1691338"/>
            <a:ext cx="437400" cy="213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D2E8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76" name="Google Shape;1176;p101"/>
          <p:cNvSpPr/>
          <p:nvPr/>
        </p:nvSpPr>
        <p:spPr>
          <a:xfrm>
            <a:off x="4341425" y="1966579"/>
            <a:ext cx="437400" cy="213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D2E8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77" name="Google Shape;1177;p101"/>
          <p:cNvSpPr/>
          <p:nvPr/>
        </p:nvSpPr>
        <p:spPr>
          <a:xfrm>
            <a:off x="4341425" y="2223367"/>
            <a:ext cx="437400" cy="213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D2E8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78" name="Google Shape;1178;p101"/>
          <p:cNvSpPr/>
          <p:nvPr/>
        </p:nvSpPr>
        <p:spPr>
          <a:xfrm>
            <a:off x="4341425" y="2482687"/>
            <a:ext cx="437400" cy="213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D2E8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79" name="Google Shape;1179;p101"/>
          <p:cNvSpPr/>
          <p:nvPr/>
        </p:nvSpPr>
        <p:spPr>
          <a:xfrm>
            <a:off x="4341425" y="2739475"/>
            <a:ext cx="437400" cy="213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D2E8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80" name="Google Shape;1180;p101"/>
          <p:cNvSpPr txBox="1"/>
          <p:nvPr/>
        </p:nvSpPr>
        <p:spPr>
          <a:xfrm>
            <a:off x="4363725" y="1734850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3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81" name="Google Shape;1181;p101"/>
          <p:cNvSpPr txBox="1"/>
          <p:nvPr/>
        </p:nvSpPr>
        <p:spPr>
          <a:xfrm>
            <a:off x="4363725" y="1993050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5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82" name="Google Shape;1182;p101"/>
          <p:cNvSpPr txBox="1"/>
          <p:nvPr/>
        </p:nvSpPr>
        <p:spPr>
          <a:xfrm>
            <a:off x="4363725" y="2260325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7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83" name="Google Shape;1183;p101"/>
          <p:cNvSpPr txBox="1"/>
          <p:nvPr/>
        </p:nvSpPr>
        <p:spPr>
          <a:xfrm>
            <a:off x="4363725" y="2517125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9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84" name="Google Shape;1184;p101"/>
          <p:cNvSpPr txBox="1"/>
          <p:nvPr/>
        </p:nvSpPr>
        <p:spPr>
          <a:xfrm>
            <a:off x="4363725" y="2776425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11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185" name="Google Shape;1185;p101"/>
          <p:cNvCxnSpPr>
            <a:stCxn id="1172" idx="3"/>
            <a:endCxn id="1174" idx="1"/>
          </p:cNvCxnSpPr>
          <p:nvPr/>
        </p:nvCxnSpPr>
        <p:spPr>
          <a:xfrm rot="10800000" flipH="1">
            <a:off x="3798550" y="1504925"/>
            <a:ext cx="565200" cy="8133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6" name="Google Shape;1186;p101"/>
          <p:cNvSpPr txBox="1"/>
          <p:nvPr/>
        </p:nvSpPr>
        <p:spPr>
          <a:xfrm>
            <a:off x="493100" y="3370363"/>
            <a:ext cx="5151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Some languages, like R, will use all available CPU cores.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Python, by purposeful design, is limited to a single CPU.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87" name="Google Shape;1187;p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79638" y="1475600"/>
            <a:ext cx="469875" cy="46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Google Shape;1188;p1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28525" y="1719913"/>
            <a:ext cx="530621" cy="530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1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28525" y="2353601"/>
            <a:ext cx="530611" cy="530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10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04772" y="1772774"/>
            <a:ext cx="424899" cy="424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10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04772" y="2490951"/>
            <a:ext cx="424899" cy="4248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2" name="Google Shape;1192;p101"/>
          <p:cNvGrpSpPr/>
          <p:nvPr/>
        </p:nvGrpSpPr>
        <p:grpSpPr>
          <a:xfrm>
            <a:off x="6977050" y="2711088"/>
            <a:ext cx="109800" cy="58950"/>
            <a:chOff x="7057700" y="2993800"/>
            <a:chExt cx="109800" cy="58950"/>
          </a:xfrm>
        </p:grpSpPr>
        <p:cxnSp>
          <p:nvCxnSpPr>
            <p:cNvPr id="1193" name="Google Shape;1193;p101"/>
            <p:cNvCxnSpPr/>
            <p:nvPr/>
          </p:nvCxnSpPr>
          <p:spPr>
            <a:xfrm rot="10800000">
              <a:off x="7057700" y="2993800"/>
              <a:ext cx="1098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4" name="Google Shape;1194;p101"/>
            <p:cNvCxnSpPr/>
            <p:nvPr/>
          </p:nvCxnSpPr>
          <p:spPr>
            <a:xfrm rot="10800000">
              <a:off x="7057700" y="3052750"/>
              <a:ext cx="1098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195" name="Google Shape;1195;p10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23575" y="3010414"/>
            <a:ext cx="1034176" cy="689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6" name="Google Shape;1196;p101"/>
          <p:cNvGrpSpPr/>
          <p:nvPr/>
        </p:nvGrpSpPr>
        <p:grpSpPr>
          <a:xfrm>
            <a:off x="6977050" y="2054625"/>
            <a:ext cx="109800" cy="58950"/>
            <a:chOff x="7057700" y="2337338"/>
            <a:chExt cx="109800" cy="58950"/>
          </a:xfrm>
        </p:grpSpPr>
        <p:cxnSp>
          <p:nvCxnSpPr>
            <p:cNvPr id="1197" name="Google Shape;1197;p101"/>
            <p:cNvCxnSpPr/>
            <p:nvPr/>
          </p:nvCxnSpPr>
          <p:spPr>
            <a:xfrm rot="10800000">
              <a:off x="7057700" y="2337338"/>
              <a:ext cx="1098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8" name="Google Shape;1198;p101"/>
            <p:cNvCxnSpPr/>
            <p:nvPr/>
          </p:nvCxnSpPr>
          <p:spPr>
            <a:xfrm rot="10800000">
              <a:off x="7057700" y="2396288"/>
              <a:ext cx="1098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99" name="Google Shape;1199;p101"/>
          <p:cNvGrpSpPr/>
          <p:nvPr/>
        </p:nvGrpSpPr>
        <p:grpSpPr>
          <a:xfrm>
            <a:off x="6977050" y="3305513"/>
            <a:ext cx="109800" cy="58950"/>
            <a:chOff x="7057700" y="2993800"/>
            <a:chExt cx="109800" cy="58950"/>
          </a:xfrm>
        </p:grpSpPr>
        <p:cxnSp>
          <p:nvCxnSpPr>
            <p:cNvPr id="1200" name="Google Shape;1200;p101"/>
            <p:cNvCxnSpPr/>
            <p:nvPr/>
          </p:nvCxnSpPr>
          <p:spPr>
            <a:xfrm rot="10800000">
              <a:off x="7057700" y="2993800"/>
              <a:ext cx="1098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1" name="Google Shape;1201;p101"/>
            <p:cNvCxnSpPr/>
            <p:nvPr/>
          </p:nvCxnSpPr>
          <p:spPr>
            <a:xfrm rot="10800000">
              <a:off x="7057700" y="3052750"/>
              <a:ext cx="1098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202" name="Google Shape;1202;p10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04772" y="3122539"/>
            <a:ext cx="424899" cy="4248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3" name="Google Shape;1203;p101"/>
          <p:cNvCxnSpPr/>
          <p:nvPr/>
        </p:nvCxnSpPr>
        <p:spPr>
          <a:xfrm>
            <a:off x="5849275" y="1424650"/>
            <a:ext cx="0" cy="3085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4" name="Google Shape;1204;p101"/>
          <p:cNvSpPr txBox="1"/>
          <p:nvPr/>
        </p:nvSpPr>
        <p:spPr>
          <a:xfrm>
            <a:off x="5988475" y="3699850"/>
            <a:ext cx="26334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Pandas has notoriously </a:t>
            </a: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slow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read, write, and aggregation speeds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" name="Google Shape;1186;p101">
            <a:extLst>
              <a:ext uri="{FF2B5EF4-FFF2-40B4-BE49-F238E27FC236}">
                <a16:creationId xmlns:a16="http://schemas.microsoft.com/office/drawing/2014/main" id="{BE404AF7-859E-4FFE-8525-543E37EED63C}"/>
              </a:ext>
            </a:extLst>
          </p:cNvPr>
          <p:cNvSpPr txBox="1"/>
          <p:nvPr/>
        </p:nvSpPr>
        <p:spPr>
          <a:xfrm>
            <a:off x="493100" y="4056440"/>
            <a:ext cx="51516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Montserrat"/>
                <a:ea typeface="Montserrat"/>
                <a:cs typeface="Montserrat"/>
                <a:sym typeface="Montserrat"/>
              </a:rPr>
              <a:t>I can get around this by using python’s multiprocessing module, which </a:t>
            </a:r>
            <a:r>
              <a:rPr lang="en-US" sz="1200" i="1" dirty="0">
                <a:latin typeface="Montserrat"/>
                <a:ea typeface="Montserrat"/>
                <a:cs typeface="Montserrat"/>
                <a:sym typeface="Montserrat"/>
              </a:rPr>
              <a:t>mimics</a:t>
            </a:r>
            <a:r>
              <a:rPr lang="en-US" sz="1200" dirty="0">
                <a:latin typeface="Montserrat"/>
                <a:ea typeface="Montserrat"/>
                <a:cs typeface="Montserrat"/>
                <a:sym typeface="Montserrat"/>
              </a:rPr>
              <a:t> multiprocessing, but it’s still an extra step.</a:t>
            </a: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511231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06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47595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 wonderful unified solution</a:t>
            </a:r>
            <a:endParaRPr/>
          </a:p>
        </p:txBody>
      </p:sp>
      <p:pic>
        <p:nvPicPr>
          <p:cNvPr id="1235" name="Google Shape;1235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25" y="1382250"/>
            <a:ext cx="2454326" cy="902473"/>
          </a:xfrm>
          <a:prstGeom prst="rect">
            <a:avLst/>
          </a:prstGeom>
          <a:noFill/>
          <a:ln>
            <a:noFill/>
          </a:ln>
        </p:spPr>
      </p:pic>
      <p:sp>
        <p:nvSpPr>
          <p:cNvPr id="1236" name="Google Shape;1236;p106"/>
          <p:cNvSpPr txBox="1"/>
          <p:nvPr/>
        </p:nvSpPr>
        <p:spPr>
          <a:xfrm>
            <a:off x="2947425" y="1423900"/>
            <a:ext cx="5413800" cy="3210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lang="en" sz="1600" b="1" dirty="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Rapids.ai</a:t>
            </a:r>
            <a:r>
              <a:rPr lang="en" sz="1600" b="1" dirty="0">
                <a:latin typeface="Montserrat"/>
                <a:ea typeface="Montserrat"/>
                <a:cs typeface="Montserrat"/>
                <a:sym typeface="Montserrat"/>
              </a:rPr>
              <a:t> is a suite of GPU accelerated libraries for python and include:</a:t>
            </a:r>
            <a:endParaRPr sz="16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 dirty="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cuDF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: mirroring Pandas 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dirty="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cuML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: mirroring Scikit-learn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 dirty="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cuSignal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: mirroring SciPy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 dirty="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cuXFilter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: framework for visualization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 dirty="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cuGraph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: mirroring NetworkX</a:t>
            </a:r>
          </a:p>
          <a:p>
            <a:pPr marL="457200" indent="-317500">
              <a:lnSpc>
                <a:spcPct val="115000"/>
              </a:lnSpc>
              <a:buSzPts val="1400"/>
              <a:buFont typeface="Montserrat"/>
              <a:buChar char="-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and more!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In addition </a:t>
            </a:r>
            <a:r>
              <a:rPr lang="en" dirty="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XGBoost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" dirty="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Dask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, and </a:t>
            </a:r>
            <a:r>
              <a:rPr lang="en" dirty="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Spark 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all have GPU implementations that utilize the Rapids engine.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99636702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DF1995"/>
      </a:dk2>
      <a:lt2>
        <a:srgbClr val="EEEEEE"/>
      </a:lt2>
      <a:accent1>
        <a:srgbClr val="DF1995"/>
      </a:accent1>
      <a:accent2>
        <a:srgbClr val="FC774A"/>
      </a:accent2>
      <a:accent3>
        <a:srgbClr val="FACA38"/>
      </a:accent3>
      <a:accent4>
        <a:srgbClr val="3DD37A"/>
      </a:accent4>
      <a:accent5>
        <a:srgbClr val="0654FE"/>
      </a:accent5>
      <a:accent6>
        <a:srgbClr val="00263E"/>
      </a:accent6>
      <a:hlink>
        <a:srgbClr val="DF199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DF1995"/>
      </a:dk2>
      <a:lt2>
        <a:srgbClr val="EEEEEE"/>
      </a:lt2>
      <a:accent1>
        <a:srgbClr val="DF1995"/>
      </a:accent1>
      <a:accent2>
        <a:srgbClr val="FC774A"/>
      </a:accent2>
      <a:accent3>
        <a:srgbClr val="FACA38"/>
      </a:accent3>
      <a:accent4>
        <a:srgbClr val="3DD37A"/>
      </a:accent4>
      <a:accent5>
        <a:srgbClr val="0654FE"/>
      </a:accent5>
      <a:accent6>
        <a:srgbClr val="00263E"/>
      </a:accent6>
      <a:hlink>
        <a:srgbClr val="DF199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1138</Words>
  <Application>Microsoft Office PowerPoint</Application>
  <PresentationFormat>On-screen Show (16:9)</PresentationFormat>
  <Paragraphs>241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Montserrat Light</vt:lpstr>
      <vt:lpstr>Trebuchet MS</vt:lpstr>
      <vt:lpstr>Noto Sans Symbols</vt:lpstr>
      <vt:lpstr>Montserrat Medium</vt:lpstr>
      <vt:lpstr>Montserrat</vt:lpstr>
      <vt:lpstr>Montserrat SemiBold</vt:lpstr>
      <vt:lpstr>Simple Light</vt:lpstr>
      <vt:lpstr>Simple Light</vt:lpstr>
      <vt:lpstr>Simple Light</vt:lpstr>
      <vt:lpstr>PowerPoint Presentation</vt:lpstr>
      <vt:lpstr>Short Answer:</vt:lpstr>
      <vt:lpstr>Typical Data Science Workflows</vt:lpstr>
      <vt:lpstr>GPU Acceleration</vt:lpstr>
      <vt:lpstr>GPU Acceleration</vt:lpstr>
      <vt:lpstr>Typical CPU day</vt:lpstr>
      <vt:lpstr>Points of frustration</vt:lpstr>
      <vt:lpstr>Points of frustration</vt:lpstr>
      <vt:lpstr>A wonderful unified solution</vt:lpstr>
      <vt:lpstr>Comparing speeds: trip data for NYC taxis</vt:lpstr>
      <vt:lpstr>Benchmark: 20M rows &amp; 10 columns</vt:lpstr>
      <vt:lpstr>Benchmark: across different file sizes</vt:lpstr>
      <vt:lpstr>Typical GPU day</vt:lpstr>
      <vt:lpstr>Comparing CPU vs GPU day</vt:lpstr>
      <vt:lpstr>Speed gains with run.ai</vt:lpstr>
      <vt:lpstr>PowerPoint Presentation</vt:lpstr>
      <vt:lpstr>FAQs</vt:lpstr>
      <vt:lpstr>FAQs</vt:lpstr>
      <vt:lpstr>FAQs</vt:lpstr>
      <vt:lpstr>FAQs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Jonathan Rivera-Cosme</cp:lastModifiedBy>
  <cp:revision>58</cp:revision>
  <dcterms:modified xsi:type="dcterms:W3CDTF">2022-05-03T12:45:14Z</dcterms:modified>
</cp:coreProperties>
</file>